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5" r:id="rId2"/>
    <p:sldId id="356" r:id="rId3"/>
    <p:sldId id="342" r:id="rId4"/>
    <p:sldId id="340" r:id="rId5"/>
    <p:sldId id="320" r:id="rId6"/>
    <p:sldId id="305" r:id="rId7"/>
    <p:sldId id="359" r:id="rId8"/>
    <p:sldId id="331" r:id="rId9"/>
    <p:sldId id="333" r:id="rId10"/>
    <p:sldId id="329" r:id="rId11"/>
    <p:sldId id="358" r:id="rId12"/>
    <p:sldId id="357" r:id="rId13"/>
    <p:sldId id="325" r:id="rId14"/>
    <p:sldId id="306" r:id="rId15"/>
    <p:sldId id="322" r:id="rId16"/>
    <p:sldId id="323" r:id="rId17"/>
    <p:sldId id="304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F58"/>
    <a:srgbClr val="00296F"/>
    <a:srgbClr val="164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54F13-8826-4D83-B48A-3941A94934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446B955-FF9A-4722-B399-DDC0B8B44363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Aprovação do exercício pelo </a:t>
          </a:r>
          <a:r>
            <a:rPr lang="pt-PT" sz="3200" b="1" i="0" u="none" strike="noStrike" dirty="0" err="1">
              <a:solidFill>
                <a:schemeClr val="bg1"/>
              </a:solidFill>
              <a:effectLst/>
              <a:latin typeface="Calibri" panose="020F0502020204030204" pitchFamily="34" charset="0"/>
            </a:rPr>
            <a:t>CMinistros</a:t>
          </a:r>
          <a:endParaRPr lang="pt-PT" sz="3200" dirty="0">
            <a:solidFill>
              <a:schemeClr val="bg1"/>
            </a:solidFill>
          </a:endParaRPr>
        </a:p>
      </dgm:t>
    </dgm:pt>
    <dgm:pt modelId="{BF70815E-470E-44B6-AE63-CF651C696243}" type="parTrans" cxnId="{AA74477A-F650-4544-BFFC-046D990DA270}">
      <dgm:prSet/>
      <dgm:spPr/>
      <dgm:t>
        <a:bodyPr/>
        <a:lstStyle/>
        <a:p>
          <a:endParaRPr lang="pt-PT"/>
        </a:p>
      </dgm:t>
    </dgm:pt>
    <dgm:pt modelId="{6EF75B00-C980-48F4-B421-9FC28805CB7E}" type="sibTrans" cxnId="{AA74477A-F650-4544-BFFC-046D990DA270}">
      <dgm:prSet/>
      <dgm:spPr/>
      <dgm:t>
        <a:bodyPr/>
        <a:lstStyle/>
        <a:p>
          <a:endParaRPr lang="pt-PT"/>
        </a:p>
      </dgm:t>
    </dgm:pt>
    <dgm:pt modelId="{55463698-22AF-4E26-B1CB-2DB9237FFF3E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Lançamento público exercício</a:t>
          </a:r>
          <a:endParaRPr lang="pt-PT" sz="3200" dirty="0">
            <a:solidFill>
              <a:schemeClr val="bg1"/>
            </a:solidFill>
          </a:endParaRPr>
        </a:p>
      </dgm:t>
    </dgm:pt>
    <dgm:pt modelId="{752F2EB2-F942-4B2B-8254-A397C6D4B263}" type="parTrans" cxnId="{D1BF2B9E-CB16-4544-8727-05121491934A}">
      <dgm:prSet/>
      <dgm:spPr/>
      <dgm:t>
        <a:bodyPr/>
        <a:lstStyle/>
        <a:p>
          <a:endParaRPr lang="pt-PT"/>
        </a:p>
      </dgm:t>
    </dgm:pt>
    <dgm:pt modelId="{E2BFDAD7-0EFE-4F5E-BD49-0E9F0D5593D2}" type="sibTrans" cxnId="{D1BF2B9E-CB16-4544-8727-05121491934A}">
      <dgm:prSet/>
      <dgm:spPr/>
      <dgm:t>
        <a:bodyPr/>
        <a:lstStyle/>
        <a:p>
          <a:endParaRPr lang="pt-PT"/>
        </a:p>
      </dgm:t>
    </dgm:pt>
    <dgm:pt modelId="{FEDC34D3-B96E-4DF1-B73E-755A9498DE9E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A</a:t>
          </a:r>
          <a:r>
            <a:rPr lang="pt-PT" sz="3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provação Visão, objetivos estratégicos e Programas PEDS II</a:t>
          </a:r>
          <a:endParaRPr lang="pt-PT" sz="3000" dirty="0">
            <a:solidFill>
              <a:schemeClr val="bg1"/>
            </a:solidFill>
          </a:endParaRPr>
        </a:p>
      </dgm:t>
    </dgm:pt>
    <dgm:pt modelId="{08C8B3FC-8FE9-47E3-ACAB-750C0164F806}" type="parTrans" cxnId="{5659ECE8-815F-41D5-B412-435111844A0E}">
      <dgm:prSet/>
      <dgm:spPr/>
      <dgm:t>
        <a:bodyPr/>
        <a:lstStyle/>
        <a:p>
          <a:endParaRPr lang="pt-PT"/>
        </a:p>
      </dgm:t>
    </dgm:pt>
    <dgm:pt modelId="{32806809-23E1-49C3-BA5C-C2088EDD06CC}" type="sibTrans" cxnId="{5659ECE8-815F-41D5-B412-435111844A0E}">
      <dgm:prSet/>
      <dgm:spPr/>
      <dgm:t>
        <a:bodyPr/>
        <a:lstStyle/>
        <a:p>
          <a:endParaRPr lang="pt-PT"/>
        </a:p>
      </dgm:t>
    </dgm:pt>
    <dgm:pt modelId="{019E5EA7-3A72-4F23-9E75-4EF5A4877016}" type="pres">
      <dgm:prSet presAssocID="{BB154F13-8826-4D83-B48A-3941A949344D}" presName="Name0" presStyleCnt="0">
        <dgm:presLayoutVars>
          <dgm:chMax val="7"/>
          <dgm:chPref val="7"/>
          <dgm:dir/>
        </dgm:presLayoutVars>
      </dgm:prSet>
      <dgm:spPr/>
    </dgm:pt>
    <dgm:pt modelId="{45D181D9-45F7-4B4B-BA6B-38A18ADE55A2}" type="pres">
      <dgm:prSet presAssocID="{BB154F13-8826-4D83-B48A-3941A949344D}" presName="Name1" presStyleCnt="0"/>
      <dgm:spPr/>
    </dgm:pt>
    <dgm:pt modelId="{27479CC1-457C-4F63-9906-1531A265AE3F}" type="pres">
      <dgm:prSet presAssocID="{BB154F13-8826-4D83-B48A-3941A949344D}" presName="cycle" presStyleCnt="0"/>
      <dgm:spPr/>
    </dgm:pt>
    <dgm:pt modelId="{53E21216-8F11-49E1-8B7F-86AD1A7BA0F8}" type="pres">
      <dgm:prSet presAssocID="{BB154F13-8826-4D83-B48A-3941A949344D}" presName="srcNode" presStyleLbl="node1" presStyleIdx="0" presStyleCnt="3"/>
      <dgm:spPr/>
    </dgm:pt>
    <dgm:pt modelId="{FE9D6EF0-B20C-434D-B05F-000F7F0D1D27}" type="pres">
      <dgm:prSet presAssocID="{BB154F13-8826-4D83-B48A-3941A949344D}" presName="conn" presStyleLbl="parChTrans1D2" presStyleIdx="0" presStyleCnt="1"/>
      <dgm:spPr/>
    </dgm:pt>
    <dgm:pt modelId="{4AFC32E8-B806-456B-98EE-57D6C954B78C}" type="pres">
      <dgm:prSet presAssocID="{BB154F13-8826-4D83-B48A-3941A949344D}" presName="extraNode" presStyleLbl="node1" presStyleIdx="0" presStyleCnt="3"/>
      <dgm:spPr/>
    </dgm:pt>
    <dgm:pt modelId="{30C5A587-F1EE-4CD7-B898-C93F57EE90C7}" type="pres">
      <dgm:prSet presAssocID="{BB154F13-8826-4D83-B48A-3941A949344D}" presName="dstNode" presStyleLbl="node1" presStyleIdx="0" presStyleCnt="3"/>
      <dgm:spPr/>
    </dgm:pt>
    <dgm:pt modelId="{224C23EA-E276-496D-86B9-1C79D3915DED}" type="pres">
      <dgm:prSet presAssocID="{9446B955-FF9A-4722-B399-DDC0B8B44363}" presName="text_1" presStyleLbl="node1" presStyleIdx="0" presStyleCnt="3" custLinFactNeighborY="-23282">
        <dgm:presLayoutVars>
          <dgm:bulletEnabled val="1"/>
        </dgm:presLayoutVars>
      </dgm:prSet>
      <dgm:spPr/>
    </dgm:pt>
    <dgm:pt modelId="{72B376FD-67DB-4679-B3E8-3E13BEA58AA5}" type="pres">
      <dgm:prSet presAssocID="{9446B955-FF9A-4722-B399-DDC0B8B44363}" presName="accent_1" presStyleCnt="0"/>
      <dgm:spPr/>
    </dgm:pt>
    <dgm:pt modelId="{6706CCFD-C970-439B-A108-0820D6033F8B}" type="pres">
      <dgm:prSet presAssocID="{9446B955-FF9A-4722-B399-DDC0B8B44363}" presName="accentRepeatNode" presStyleLbl="solidFgAcc1" presStyleIdx="0" presStyleCnt="3" custLinFactNeighborX="-21181" custLinFactNeighborY="-66254"/>
      <dgm:spPr/>
    </dgm:pt>
    <dgm:pt modelId="{2E16D9B7-D8E3-4C65-B31E-B198CC28EAA4}" type="pres">
      <dgm:prSet presAssocID="{55463698-22AF-4E26-B1CB-2DB9237FFF3E}" presName="text_2" presStyleLbl="node1" presStyleIdx="1" presStyleCnt="3">
        <dgm:presLayoutVars>
          <dgm:bulletEnabled val="1"/>
        </dgm:presLayoutVars>
      </dgm:prSet>
      <dgm:spPr/>
    </dgm:pt>
    <dgm:pt modelId="{1CA326F6-1407-4F02-9346-1204F5E82FD9}" type="pres">
      <dgm:prSet presAssocID="{55463698-22AF-4E26-B1CB-2DB9237FFF3E}" presName="accent_2" presStyleCnt="0"/>
      <dgm:spPr/>
    </dgm:pt>
    <dgm:pt modelId="{B7EEB751-0184-4E6C-8913-109784C78519}" type="pres">
      <dgm:prSet presAssocID="{55463698-22AF-4E26-B1CB-2DB9237FFF3E}" presName="accentRepeatNode" presStyleLbl="solidFgAcc1" presStyleIdx="1" presStyleCnt="3" custLinFactNeighborY="-23847"/>
      <dgm:spPr/>
    </dgm:pt>
    <dgm:pt modelId="{7839E43F-59BB-4433-8F94-69C570FC895B}" type="pres">
      <dgm:prSet presAssocID="{FEDC34D3-B96E-4DF1-B73E-755A9498DE9E}" presName="text_3" presStyleLbl="node1" presStyleIdx="2" presStyleCnt="3">
        <dgm:presLayoutVars>
          <dgm:bulletEnabled val="1"/>
        </dgm:presLayoutVars>
      </dgm:prSet>
      <dgm:spPr/>
    </dgm:pt>
    <dgm:pt modelId="{DD7C6569-7257-4267-820B-32EF9F513E00}" type="pres">
      <dgm:prSet presAssocID="{FEDC34D3-B96E-4DF1-B73E-755A9498DE9E}" presName="accent_3" presStyleCnt="0"/>
      <dgm:spPr/>
    </dgm:pt>
    <dgm:pt modelId="{3161B5C9-3073-4C72-B5A2-6257FD26CA3F}" type="pres">
      <dgm:prSet presAssocID="{FEDC34D3-B96E-4DF1-B73E-755A9498DE9E}" presName="accentRepeatNode" presStyleLbl="solidFgAcc1" presStyleIdx="2" presStyleCnt="3" custLinFactNeighborY="-47883"/>
      <dgm:spPr/>
    </dgm:pt>
  </dgm:ptLst>
  <dgm:cxnLst>
    <dgm:cxn modelId="{AFA4705E-04BA-4349-B6AE-12BC89345E44}" type="presOf" srcId="{FEDC34D3-B96E-4DF1-B73E-755A9498DE9E}" destId="{7839E43F-59BB-4433-8F94-69C570FC895B}" srcOrd="0" destOrd="0" presId="urn:microsoft.com/office/officeart/2008/layout/VerticalCurvedList"/>
    <dgm:cxn modelId="{AA74477A-F650-4544-BFFC-046D990DA270}" srcId="{BB154F13-8826-4D83-B48A-3941A949344D}" destId="{9446B955-FF9A-4722-B399-DDC0B8B44363}" srcOrd="0" destOrd="0" parTransId="{BF70815E-470E-44B6-AE63-CF651C696243}" sibTransId="{6EF75B00-C980-48F4-B421-9FC28805CB7E}"/>
    <dgm:cxn modelId="{04BD1B93-74C2-49F9-B7C2-D78F7C6D555D}" type="presOf" srcId="{9446B955-FF9A-4722-B399-DDC0B8B44363}" destId="{224C23EA-E276-496D-86B9-1C79D3915DED}" srcOrd="0" destOrd="0" presId="urn:microsoft.com/office/officeart/2008/layout/VerticalCurvedList"/>
    <dgm:cxn modelId="{D1BF2B9E-CB16-4544-8727-05121491934A}" srcId="{BB154F13-8826-4D83-B48A-3941A949344D}" destId="{55463698-22AF-4E26-B1CB-2DB9237FFF3E}" srcOrd="1" destOrd="0" parTransId="{752F2EB2-F942-4B2B-8254-A397C6D4B263}" sibTransId="{E2BFDAD7-0EFE-4F5E-BD49-0E9F0D5593D2}"/>
    <dgm:cxn modelId="{0D62E2C3-BABB-4CB8-89C8-445D5E918416}" type="presOf" srcId="{BB154F13-8826-4D83-B48A-3941A949344D}" destId="{019E5EA7-3A72-4F23-9E75-4EF5A4877016}" srcOrd="0" destOrd="0" presId="urn:microsoft.com/office/officeart/2008/layout/VerticalCurvedList"/>
    <dgm:cxn modelId="{5659ECE8-815F-41D5-B412-435111844A0E}" srcId="{BB154F13-8826-4D83-B48A-3941A949344D}" destId="{FEDC34D3-B96E-4DF1-B73E-755A9498DE9E}" srcOrd="2" destOrd="0" parTransId="{08C8B3FC-8FE9-47E3-ACAB-750C0164F806}" sibTransId="{32806809-23E1-49C3-BA5C-C2088EDD06CC}"/>
    <dgm:cxn modelId="{2E3D9CF1-F846-4DEE-B53D-1210D527D796}" type="presOf" srcId="{55463698-22AF-4E26-B1CB-2DB9237FFF3E}" destId="{2E16D9B7-D8E3-4C65-B31E-B198CC28EAA4}" srcOrd="0" destOrd="0" presId="urn:microsoft.com/office/officeart/2008/layout/VerticalCurvedList"/>
    <dgm:cxn modelId="{BBE4F4FA-EA75-452F-8984-031F1DB259A0}" type="presOf" srcId="{6EF75B00-C980-48F4-B421-9FC28805CB7E}" destId="{FE9D6EF0-B20C-434D-B05F-000F7F0D1D27}" srcOrd="0" destOrd="0" presId="urn:microsoft.com/office/officeart/2008/layout/VerticalCurvedList"/>
    <dgm:cxn modelId="{33C2D5D7-BDCE-4E2E-83F2-7FF5DB271E45}" type="presParOf" srcId="{019E5EA7-3A72-4F23-9E75-4EF5A4877016}" destId="{45D181D9-45F7-4B4B-BA6B-38A18ADE55A2}" srcOrd="0" destOrd="0" presId="urn:microsoft.com/office/officeart/2008/layout/VerticalCurvedList"/>
    <dgm:cxn modelId="{2C7B5436-3D9A-4770-AAED-8FD069466981}" type="presParOf" srcId="{45D181D9-45F7-4B4B-BA6B-38A18ADE55A2}" destId="{27479CC1-457C-4F63-9906-1531A265AE3F}" srcOrd="0" destOrd="0" presId="urn:microsoft.com/office/officeart/2008/layout/VerticalCurvedList"/>
    <dgm:cxn modelId="{40F4C4DB-A585-4959-8F11-ADD397A33C5C}" type="presParOf" srcId="{27479CC1-457C-4F63-9906-1531A265AE3F}" destId="{53E21216-8F11-49E1-8B7F-86AD1A7BA0F8}" srcOrd="0" destOrd="0" presId="urn:microsoft.com/office/officeart/2008/layout/VerticalCurvedList"/>
    <dgm:cxn modelId="{ADF2729C-4061-42A0-899F-B81BCF72D30C}" type="presParOf" srcId="{27479CC1-457C-4F63-9906-1531A265AE3F}" destId="{FE9D6EF0-B20C-434D-B05F-000F7F0D1D27}" srcOrd="1" destOrd="0" presId="urn:microsoft.com/office/officeart/2008/layout/VerticalCurvedList"/>
    <dgm:cxn modelId="{DA8FF37D-8622-4E63-A77E-E63DEA1E9458}" type="presParOf" srcId="{27479CC1-457C-4F63-9906-1531A265AE3F}" destId="{4AFC32E8-B806-456B-98EE-57D6C954B78C}" srcOrd="2" destOrd="0" presId="urn:microsoft.com/office/officeart/2008/layout/VerticalCurvedList"/>
    <dgm:cxn modelId="{C6C06F0F-B162-44E8-8A17-5B50B3AF9426}" type="presParOf" srcId="{27479CC1-457C-4F63-9906-1531A265AE3F}" destId="{30C5A587-F1EE-4CD7-B898-C93F57EE90C7}" srcOrd="3" destOrd="0" presId="urn:microsoft.com/office/officeart/2008/layout/VerticalCurvedList"/>
    <dgm:cxn modelId="{00AB5A15-FCC8-4B93-8C1A-7E00BD807F12}" type="presParOf" srcId="{45D181D9-45F7-4B4B-BA6B-38A18ADE55A2}" destId="{224C23EA-E276-496D-86B9-1C79D3915DED}" srcOrd="1" destOrd="0" presId="urn:microsoft.com/office/officeart/2008/layout/VerticalCurvedList"/>
    <dgm:cxn modelId="{6848E9BD-D7D5-43B7-BBF0-D41ED8160100}" type="presParOf" srcId="{45D181D9-45F7-4B4B-BA6B-38A18ADE55A2}" destId="{72B376FD-67DB-4679-B3E8-3E13BEA58AA5}" srcOrd="2" destOrd="0" presId="urn:microsoft.com/office/officeart/2008/layout/VerticalCurvedList"/>
    <dgm:cxn modelId="{9FB25B6A-65F7-4535-9400-6E070EF585E9}" type="presParOf" srcId="{72B376FD-67DB-4679-B3E8-3E13BEA58AA5}" destId="{6706CCFD-C970-439B-A108-0820D6033F8B}" srcOrd="0" destOrd="0" presId="urn:microsoft.com/office/officeart/2008/layout/VerticalCurvedList"/>
    <dgm:cxn modelId="{5944D8BF-2DF7-4378-B836-F03A4C40DD1E}" type="presParOf" srcId="{45D181D9-45F7-4B4B-BA6B-38A18ADE55A2}" destId="{2E16D9B7-D8E3-4C65-B31E-B198CC28EAA4}" srcOrd="3" destOrd="0" presId="urn:microsoft.com/office/officeart/2008/layout/VerticalCurvedList"/>
    <dgm:cxn modelId="{445B4FED-4F27-4961-81AD-51E38FC59F85}" type="presParOf" srcId="{45D181D9-45F7-4B4B-BA6B-38A18ADE55A2}" destId="{1CA326F6-1407-4F02-9346-1204F5E82FD9}" srcOrd="4" destOrd="0" presId="urn:microsoft.com/office/officeart/2008/layout/VerticalCurvedList"/>
    <dgm:cxn modelId="{5D6B63A3-3897-47A0-A212-8E74E9079E26}" type="presParOf" srcId="{1CA326F6-1407-4F02-9346-1204F5E82FD9}" destId="{B7EEB751-0184-4E6C-8913-109784C78519}" srcOrd="0" destOrd="0" presId="urn:microsoft.com/office/officeart/2008/layout/VerticalCurvedList"/>
    <dgm:cxn modelId="{B4AC3B79-358E-4E6B-9399-F84385CD9245}" type="presParOf" srcId="{45D181D9-45F7-4B4B-BA6B-38A18ADE55A2}" destId="{7839E43F-59BB-4433-8F94-69C570FC895B}" srcOrd="5" destOrd="0" presId="urn:microsoft.com/office/officeart/2008/layout/VerticalCurvedList"/>
    <dgm:cxn modelId="{4B12E9FD-968A-4C73-B749-E0A21EDC321D}" type="presParOf" srcId="{45D181D9-45F7-4B4B-BA6B-38A18ADE55A2}" destId="{DD7C6569-7257-4267-820B-32EF9F513E00}" srcOrd="6" destOrd="0" presId="urn:microsoft.com/office/officeart/2008/layout/VerticalCurvedList"/>
    <dgm:cxn modelId="{1314E8CE-E10C-4566-99F7-618F055D96C6}" type="presParOf" srcId="{DD7C6569-7257-4267-820B-32EF9F513E00}" destId="{3161B5C9-3073-4C72-B5A2-6257FD26CA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54F13-8826-4D83-B48A-3941A94934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446B955-FF9A-4722-B399-DDC0B8B44363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Elaboração dos Planos Estratégicos Setoriais</a:t>
          </a:r>
          <a:endParaRPr lang="pt-PT" sz="3000" dirty="0">
            <a:solidFill>
              <a:schemeClr val="bg1"/>
            </a:solidFill>
          </a:endParaRPr>
        </a:p>
      </dgm:t>
    </dgm:pt>
    <dgm:pt modelId="{BF70815E-470E-44B6-AE63-CF651C696243}" type="parTrans" cxnId="{AA74477A-F650-4544-BFFC-046D990DA270}">
      <dgm:prSet/>
      <dgm:spPr/>
      <dgm:t>
        <a:bodyPr/>
        <a:lstStyle/>
        <a:p>
          <a:endParaRPr lang="pt-PT"/>
        </a:p>
      </dgm:t>
    </dgm:pt>
    <dgm:pt modelId="{6EF75B00-C980-48F4-B421-9FC28805CB7E}" type="sibTrans" cxnId="{AA74477A-F650-4544-BFFC-046D990DA270}">
      <dgm:prSet/>
      <dgm:spPr/>
      <dgm:t>
        <a:bodyPr/>
        <a:lstStyle/>
        <a:p>
          <a:endParaRPr lang="pt-PT"/>
        </a:p>
      </dgm:t>
    </dgm:pt>
    <dgm:pt modelId="{C8FE1DB5-1CA2-4B9D-B0C0-FA31D5D13876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Projetos transformadores </a:t>
          </a:r>
          <a:endParaRPr lang="pt-PT" sz="3200" dirty="0">
            <a:solidFill>
              <a:schemeClr val="bg1"/>
            </a:solidFill>
          </a:endParaRPr>
        </a:p>
      </dgm:t>
    </dgm:pt>
    <dgm:pt modelId="{188C0C53-1BB4-4B2E-88D1-A66DF7B52040}" type="parTrans" cxnId="{EA62F8C8-4028-4958-9F1C-7FAC1D0D2474}">
      <dgm:prSet/>
      <dgm:spPr/>
      <dgm:t>
        <a:bodyPr/>
        <a:lstStyle/>
        <a:p>
          <a:endParaRPr lang="pt-PT"/>
        </a:p>
      </dgm:t>
    </dgm:pt>
    <dgm:pt modelId="{70535EC0-55D4-4E16-9F5B-426B99FFCEA3}" type="sibTrans" cxnId="{EA62F8C8-4028-4958-9F1C-7FAC1D0D2474}">
      <dgm:prSet/>
      <dgm:spPr/>
      <dgm:t>
        <a:bodyPr/>
        <a:lstStyle/>
        <a:p>
          <a:endParaRPr lang="pt-PT"/>
        </a:p>
      </dgm:t>
    </dgm:pt>
    <dgm:pt modelId="{55463698-22AF-4E26-B1CB-2DB9237FFF3E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Apresentação pública do PEDS II</a:t>
          </a:r>
          <a:endParaRPr lang="pt-PT" sz="3200" dirty="0">
            <a:solidFill>
              <a:schemeClr val="bg1"/>
            </a:solidFill>
          </a:endParaRPr>
        </a:p>
      </dgm:t>
    </dgm:pt>
    <dgm:pt modelId="{752F2EB2-F942-4B2B-8254-A397C6D4B263}" type="parTrans" cxnId="{D1BF2B9E-CB16-4544-8727-05121491934A}">
      <dgm:prSet/>
      <dgm:spPr/>
      <dgm:t>
        <a:bodyPr/>
        <a:lstStyle/>
        <a:p>
          <a:endParaRPr lang="pt-PT"/>
        </a:p>
      </dgm:t>
    </dgm:pt>
    <dgm:pt modelId="{E2BFDAD7-0EFE-4F5E-BD49-0E9F0D5593D2}" type="sibTrans" cxnId="{D1BF2B9E-CB16-4544-8727-05121491934A}">
      <dgm:prSet/>
      <dgm:spPr/>
      <dgm:t>
        <a:bodyPr/>
        <a:lstStyle/>
        <a:p>
          <a:endParaRPr lang="pt-PT"/>
        </a:p>
      </dgm:t>
    </dgm:pt>
    <dgm:pt modelId="{0AC0343B-E8EE-44B0-A2FC-398BFBF33229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2800" b="1" i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Cabo Verde </a:t>
          </a:r>
          <a:r>
            <a:rPr lang="pt-PT" sz="2800" b="1" i="1" u="none" strike="noStrike" dirty="0" err="1">
              <a:solidFill>
                <a:schemeClr val="bg1"/>
              </a:solidFill>
              <a:effectLst/>
              <a:latin typeface="Calibri" panose="020F0502020204030204" pitchFamily="34" charset="0"/>
            </a:rPr>
            <a:t>Investment</a:t>
          </a:r>
          <a:r>
            <a:rPr lang="pt-PT" sz="2800" b="1" i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 Fórum</a:t>
          </a:r>
          <a:endParaRPr lang="pt-PT" sz="2800" dirty="0">
            <a:solidFill>
              <a:schemeClr val="bg1"/>
            </a:solidFill>
          </a:endParaRPr>
        </a:p>
      </dgm:t>
    </dgm:pt>
    <dgm:pt modelId="{4CB8BF58-0AC7-4CA7-A576-1363C7AAB34F}" type="parTrans" cxnId="{4B31F3A1-2736-4BA8-BACB-AE5DDF130C26}">
      <dgm:prSet/>
      <dgm:spPr/>
      <dgm:t>
        <a:bodyPr/>
        <a:lstStyle/>
        <a:p>
          <a:endParaRPr lang="pt-PT"/>
        </a:p>
      </dgm:t>
    </dgm:pt>
    <dgm:pt modelId="{5EA357B7-4C04-4D32-9EC7-BB2E612E02C2}" type="sibTrans" cxnId="{4B31F3A1-2736-4BA8-BACB-AE5DDF130C26}">
      <dgm:prSet/>
      <dgm:spPr/>
      <dgm:t>
        <a:bodyPr/>
        <a:lstStyle/>
        <a:p>
          <a:endParaRPr lang="pt-PT"/>
        </a:p>
      </dgm:t>
    </dgm:pt>
    <dgm:pt modelId="{E4996093-395D-4846-8865-7D3771585C81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Conferência Internacional s parcerias para a implementação do PEDS II</a:t>
          </a:r>
          <a:endParaRPr lang="pt-PT" sz="3200" i="1" dirty="0">
            <a:solidFill>
              <a:schemeClr val="bg1"/>
            </a:solidFill>
          </a:endParaRPr>
        </a:p>
      </dgm:t>
    </dgm:pt>
    <dgm:pt modelId="{070E3C12-766C-4B77-803E-33158A4478EA}" type="parTrans" cxnId="{99718CC6-F5F8-4423-86FA-FC49BC8B3135}">
      <dgm:prSet/>
      <dgm:spPr/>
      <dgm:t>
        <a:bodyPr/>
        <a:lstStyle/>
        <a:p>
          <a:endParaRPr lang="pt-PT"/>
        </a:p>
      </dgm:t>
    </dgm:pt>
    <dgm:pt modelId="{508523EA-5E21-4549-B7F4-8596306CF300}" type="sibTrans" cxnId="{99718CC6-F5F8-4423-86FA-FC49BC8B3135}">
      <dgm:prSet/>
      <dgm:spPr/>
      <dgm:t>
        <a:bodyPr/>
        <a:lstStyle/>
        <a:p>
          <a:endParaRPr lang="pt-PT"/>
        </a:p>
      </dgm:t>
    </dgm:pt>
    <dgm:pt modelId="{019E5EA7-3A72-4F23-9E75-4EF5A4877016}" type="pres">
      <dgm:prSet presAssocID="{BB154F13-8826-4D83-B48A-3941A949344D}" presName="Name0" presStyleCnt="0">
        <dgm:presLayoutVars>
          <dgm:chMax val="7"/>
          <dgm:chPref val="7"/>
          <dgm:dir/>
        </dgm:presLayoutVars>
      </dgm:prSet>
      <dgm:spPr/>
    </dgm:pt>
    <dgm:pt modelId="{45D181D9-45F7-4B4B-BA6B-38A18ADE55A2}" type="pres">
      <dgm:prSet presAssocID="{BB154F13-8826-4D83-B48A-3941A949344D}" presName="Name1" presStyleCnt="0"/>
      <dgm:spPr/>
    </dgm:pt>
    <dgm:pt modelId="{27479CC1-457C-4F63-9906-1531A265AE3F}" type="pres">
      <dgm:prSet presAssocID="{BB154F13-8826-4D83-B48A-3941A949344D}" presName="cycle" presStyleCnt="0"/>
      <dgm:spPr/>
    </dgm:pt>
    <dgm:pt modelId="{53E21216-8F11-49E1-8B7F-86AD1A7BA0F8}" type="pres">
      <dgm:prSet presAssocID="{BB154F13-8826-4D83-B48A-3941A949344D}" presName="srcNode" presStyleLbl="node1" presStyleIdx="0" presStyleCnt="5"/>
      <dgm:spPr/>
    </dgm:pt>
    <dgm:pt modelId="{FE9D6EF0-B20C-434D-B05F-000F7F0D1D27}" type="pres">
      <dgm:prSet presAssocID="{BB154F13-8826-4D83-B48A-3941A949344D}" presName="conn" presStyleLbl="parChTrans1D2" presStyleIdx="0" presStyleCnt="1"/>
      <dgm:spPr/>
    </dgm:pt>
    <dgm:pt modelId="{4AFC32E8-B806-456B-98EE-57D6C954B78C}" type="pres">
      <dgm:prSet presAssocID="{BB154F13-8826-4D83-B48A-3941A949344D}" presName="extraNode" presStyleLbl="node1" presStyleIdx="0" presStyleCnt="5"/>
      <dgm:spPr/>
    </dgm:pt>
    <dgm:pt modelId="{30C5A587-F1EE-4CD7-B898-C93F57EE90C7}" type="pres">
      <dgm:prSet presAssocID="{BB154F13-8826-4D83-B48A-3941A949344D}" presName="dstNode" presStyleLbl="node1" presStyleIdx="0" presStyleCnt="5"/>
      <dgm:spPr/>
    </dgm:pt>
    <dgm:pt modelId="{224C23EA-E276-496D-86B9-1C79D3915DED}" type="pres">
      <dgm:prSet presAssocID="{9446B955-FF9A-4722-B399-DDC0B8B44363}" presName="text_1" presStyleLbl="node1" presStyleIdx="0" presStyleCnt="5" custLinFactNeighborY="-23282">
        <dgm:presLayoutVars>
          <dgm:bulletEnabled val="1"/>
        </dgm:presLayoutVars>
      </dgm:prSet>
      <dgm:spPr/>
    </dgm:pt>
    <dgm:pt modelId="{72B376FD-67DB-4679-B3E8-3E13BEA58AA5}" type="pres">
      <dgm:prSet presAssocID="{9446B955-FF9A-4722-B399-DDC0B8B44363}" presName="accent_1" presStyleCnt="0"/>
      <dgm:spPr/>
    </dgm:pt>
    <dgm:pt modelId="{6706CCFD-C970-439B-A108-0820D6033F8B}" type="pres">
      <dgm:prSet presAssocID="{9446B955-FF9A-4722-B399-DDC0B8B44363}" presName="accentRepeatNode" presStyleLbl="solidFgAcc1" presStyleIdx="0" presStyleCnt="5" custLinFactNeighborX="-21181" custLinFactNeighborY="-66254"/>
      <dgm:spPr/>
    </dgm:pt>
    <dgm:pt modelId="{C574E9D6-069C-4E90-9EDF-9A8A6494F337}" type="pres">
      <dgm:prSet presAssocID="{C8FE1DB5-1CA2-4B9D-B0C0-FA31D5D13876}" presName="text_2" presStyleLbl="node1" presStyleIdx="1" presStyleCnt="5" custLinFactNeighborY="-26608">
        <dgm:presLayoutVars>
          <dgm:bulletEnabled val="1"/>
        </dgm:presLayoutVars>
      </dgm:prSet>
      <dgm:spPr/>
    </dgm:pt>
    <dgm:pt modelId="{E09353D3-3BEB-4FC1-94DC-EBB33E2F1679}" type="pres">
      <dgm:prSet presAssocID="{C8FE1DB5-1CA2-4B9D-B0C0-FA31D5D13876}" presName="accent_2" presStyleCnt="0"/>
      <dgm:spPr/>
    </dgm:pt>
    <dgm:pt modelId="{AECEB3CF-1622-4CAE-BBAD-7E072B428AE4}" type="pres">
      <dgm:prSet presAssocID="{C8FE1DB5-1CA2-4B9D-B0C0-FA31D5D13876}" presName="accentRepeatNode" presStyleLbl="solidFgAcc1" presStyleIdx="1" presStyleCnt="5" custLinFactNeighborY="-14630"/>
      <dgm:spPr/>
    </dgm:pt>
    <dgm:pt modelId="{8CB453BE-0A4D-4429-AEFE-4DD6672A9819}" type="pres">
      <dgm:prSet presAssocID="{55463698-22AF-4E26-B1CB-2DB9237FFF3E}" presName="text_3" presStyleLbl="node1" presStyleIdx="2" presStyleCnt="5" custLinFactNeighborY="-34917">
        <dgm:presLayoutVars>
          <dgm:bulletEnabled val="1"/>
        </dgm:presLayoutVars>
      </dgm:prSet>
      <dgm:spPr/>
    </dgm:pt>
    <dgm:pt modelId="{3503FF31-6464-4A44-9D5C-4DD22CDD2D75}" type="pres">
      <dgm:prSet presAssocID="{55463698-22AF-4E26-B1CB-2DB9237FFF3E}" presName="accent_3" presStyleCnt="0"/>
      <dgm:spPr/>
    </dgm:pt>
    <dgm:pt modelId="{B7EEB751-0184-4E6C-8913-109784C78519}" type="pres">
      <dgm:prSet presAssocID="{55463698-22AF-4E26-B1CB-2DB9237FFF3E}" presName="accentRepeatNode" presStyleLbl="solidFgAcc1" presStyleIdx="2" presStyleCnt="5" custLinFactNeighborY="-23847"/>
      <dgm:spPr/>
    </dgm:pt>
    <dgm:pt modelId="{877A477C-0094-44E7-8DA4-2334F06F009C}" type="pres">
      <dgm:prSet presAssocID="{0AC0343B-E8EE-44B0-A2FC-398BFBF33229}" presName="text_4" presStyleLbl="node1" presStyleIdx="3" presStyleCnt="5" custScaleY="96121" custLinFactNeighborY="-41575">
        <dgm:presLayoutVars>
          <dgm:bulletEnabled val="1"/>
        </dgm:presLayoutVars>
      </dgm:prSet>
      <dgm:spPr/>
    </dgm:pt>
    <dgm:pt modelId="{DA29A4B6-8DBA-4549-80D8-86FB1F2CD543}" type="pres">
      <dgm:prSet presAssocID="{0AC0343B-E8EE-44B0-A2FC-398BFBF33229}" presName="accent_4" presStyleCnt="0"/>
      <dgm:spPr/>
    </dgm:pt>
    <dgm:pt modelId="{F9615BE9-2704-4E41-8838-F3E6248790AD}" type="pres">
      <dgm:prSet presAssocID="{0AC0343B-E8EE-44B0-A2FC-398BFBF33229}" presName="accentRepeatNode" presStyleLbl="solidFgAcc1" presStyleIdx="3" presStyleCnt="5" custLinFactNeighborY="-29264"/>
      <dgm:spPr/>
    </dgm:pt>
    <dgm:pt modelId="{E87946FF-7C07-4B05-8884-476E073C77DE}" type="pres">
      <dgm:prSet presAssocID="{E4996093-395D-4846-8865-7D3771585C81}" presName="text_5" presStyleLbl="node1" presStyleIdx="4" presStyleCnt="5" custScaleY="122408" custLinFactNeighborY="-43234">
        <dgm:presLayoutVars>
          <dgm:bulletEnabled val="1"/>
        </dgm:presLayoutVars>
      </dgm:prSet>
      <dgm:spPr/>
    </dgm:pt>
    <dgm:pt modelId="{4104A0F5-ACB2-4AA9-963A-0D7F36870B6D}" type="pres">
      <dgm:prSet presAssocID="{E4996093-395D-4846-8865-7D3771585C81}" presName="accent_5" presStyleCnt="0"/>
      <dgm:spPr/>
    </dgm:pt>
    <dgm:pt modelId="{3ADC8948-095A-42BD-AE17-BF777DED5F40}" type="pres">
      <dgm:prSet presAssocID="{E4996093-395D-4846-8865-7D3771585C81}" presName="accentRepeatNode" presStyleLbl="solidFgAcc1" presStyleIdx="4" presStyleCnt="5" custLinFactNeighborY="-31920"/>
      <dgm:spPr/>
    </dgm:pt>
  </dgm:ptLst>
  <dgm:cxnLst>
    <dgm:cxn modelId="{25885616-D5AC-4C82-8221-3B1B75E80494}" type="presOf" srcId="{E4996093-395D-4846-8865-7D3771585C81}" destId="{E87946FF-7C07-4B05-8884-476E073C77DE}" srcOrd="0" destOrd="0" presId="urn:microsoft.com/office/officeart/2008/layout/VerticalCurvedList"/>
    <dgm:cxn modelId="{AF424462-AE43-41FC-A96A-56F83B2CBFF9}" type="presOf" srcId="{55463698-22AF-4E26-B1CB-2DB9237FFF3E}" destId="{8CB453BE-0A4D-4429-AEFE-4DD6672A9819}" srcOrd="0" destOrd="0" presId="urn:microsoft.com/office/officeart/2008/layout/VerticalCurvedList"/>
    <dgm:cxn modelId="{AA74477A-F650-4544-BFFC-046D990DA270}" srcId="{BB154F13-8826-4D83-B48A-3941A949344D}" destId="{9446B955-FF9A-4722-B399-DDC0B8B44363}" srcOrd="0" destOrd="0" parTransId="{BF70815E-470E-44B6-AE63-CF651C696243}" sibTransId="{6EF75B00-C980-48F4-B421-9FC28805CB7E}"/>
    <dgm:cxn modelId="{04BD1B93-74C2-49F9-B7C2-D78F7C6D555D}" type="presOf" srcId="{9446B955-FF9A-4722-B399-DDC0B8B44363}" destId="{224C23EA-E276-496D-86B9-1C79D3915DED}" srcOrd="0" destOrd="0" presId="urn:microsoft.com/office/officeart/2008/layout/VerticalCurvedList"/>
    <dgm:cxn modelId="{D1BF2B9E-CB16-4544-8727-05121491934A}" srcId="{BB154F13-8826-4D83-B48A-3941A949344D}" destId="{55463698-22AF-4E26-B1CB-2DB9237FFF3E}" srcOrd="2" destOrd="0" parTransId="{752F2EB2-F942-4B2B-8254-A397C6D4B263}" sibTransId="{E2BFDAD7-0EFE-4F5E-BD49-0E9F0D5593D2}"/>
    <dgm:cxn modelId="{4B31F3A1-2736-4BA8-BACB-AE5DDF130C26}" srcId="{BB154F13-8826-4D83-B48A-3941A949344D}" destId="{0AC0343B-E8EE-44B0-A2FC-398BFBF33229}" srcOrd="3" destOrd="0" parTransId="{4CB8BF58-0AC7-4CA7-A576-1363C7AAB34F}" sibTransId="{5EA357B7-4C04-4D32-9EC7-BB2E612E02C2}"/>
    <dgm:cxn modelId="{074040C3-4EBC-4E60-B7B0-E9B2A29B0172}" type="presOf" srcId="{0AC0343B-E8EE-44B0-A2FC-398BFBF33229}" destId="{877A477C-0094-44E7-8DA4-2334F06F009C}" srcOrd="0" destOrd="0" presId="urn:microsoft.com/office/officeart/2008/layout/VerticalCurvedList"/>
    <dgm:cxn modelId="{0D62E2C3-BABB-4CB8-89C8-445D5E918416}" type="presOf" srcId="{BB154F13-8826-4D83-B48A-3941A949344D}" destId="{019E5EA7-3A72-4F23-9E75-4EF5A4877016}" srcOrd="0" destOrd="0" presId="urn:microsoft.com/office/officeart/2008/layout/VerticalCurvedList"/>
    <dgm:cxn modelId="{99718CC6-F5F8-4423-86FA-FC49BC8B3135}" srcId="{BB154F13-8826-4D83-B48A-3941A949344D}" destId="{E4996093-395D-4846-8865-7D3771585C81}" srcOrd="4" destOrd="0" parTransId="{070E3C12-766C-4B77-803E-33158A4478EA}" sibTransId="{508523EA-5E21-4549-B7F4-8596306CF300}"/>
    <dgm:cxn modelId="{EA62F8C8-4028-4958-9F1C-7FAC1D0D2474}" srcId="{BB154F13-8826-4D83-B48A-3941A949344D}" destId="{C8FE1DB5-1CA2-4B9D-B0C0-FA31D5D13876}" srcOrd="1" destOrd="0" parTransId="{188C0C53-1BB4-4B2E-88D1-A66DF7B52040}" sibTransId="{70535EC0-55D4-4E16-9F5B-426B99FFCEA3}"/>
    <dgm:cxn modelId="{78CDE2E8-5932-45DA-85E6-55670CC1128D}" type="presOf" srcId="{C8FE1DB5-1CA2-4B9D-B0C0-FA31D5D13876}" destId="{C574E9D6-069C-4E90-9EDF-9A8A6494F337}" srcOrd="0" destOrd="0" presId="urn:microsoft.com/office/officeart/2008/layout/VerticalCurvedList"/>
    <dgm:cxn modelId="{BBE4F4FA-EA75-452F-8984-031F1DB259A0}" type="presOf" srcId="{6EF75B00-C980-48F4-B421-9FC28805CB7E}" destId="{FE9D6EF0-B20C-434D-B05F-000F7F0D1D27}" srcOrd="0" destOrd="0" presId="urn:microsoft.com/office/officeart/2008/layout/VerticalCurvedList"/>
    <dgm:cxn modelId="{33C2D5D7-BDCE-4E2E-83F2-7FF5DB271E45}" type="presParOf" srcId="{019E5EA7-3A72-4F23-9E75-4EF5A4877016}" destId="{45D181D9-45F7-4B4B-BA6B-38A18ADE55A2}" srcOrd="0" destOrd="0" presId="urn:microsoft.com/office/officeart/2008/layout/VerticalCurvedList"/>
    <dgm:cxn modelId="{2C7B5436-3D9A-4770-AAED-8FD069466981}" type="presParOf" srcId="{45D181D9-45F7-4B4B-BA6B-38A18ADE55A2}" destId="{27479CC1-457C-4F63-9906-1531A265AE3F}" srcOrd="0" destOrd="0" presId="urn:microsoft.com/office/officeart/2008/layout/VerticalCurvedList"/>
    <dgm:cxn modelId="{40F4C4DB-A585-4959-8F11-ADD397A33C5C}" type="presParOf" srcId="{27479CC1-457C-4F63-9906-1531A265AE3F}" destId="{53E21216-8F11-49E1-8B7F-86AD1A7BA0F8}" srcOrd="0" destOrd="0" presId="urn:microsoft.com/office/officeart/2008/layout/VerticalCurvedList"/>
    <dgm:cxn modelId="{ADF2729C-4061-42A0-899F-B81BCF72D30C}" type="presParOf" srcId="{27479CC1-457C-4F63-9906-1531A265AE3F}" destId="{FE9D6EF0-B20C-434D-B05F-000F7F0D1D27}" srcOrd="1" destOrd="0" presId="urn:microsoft.com/office/officeart/2008/layout/VerticalCurvedList"/>
    <dgm:cxn modelId="{DA8FF37D-8622-4E63-A77E-E63DEA1E9458}" type="presParOf" srcId="{27479CC1-457C-4F63-9906-1531A265AE3F}" destId="{4AFC32E8-B806-456B-98EE-57D6C954B78C}" srcOrd="2" destOrd="0" presId="urn:microsoft.com/office/officeart/2008/layout/VerticalCurvedList"/>
    <dgm:cxn modelId="{C6C06F0F-B162-44E8-8A17-5B50B3AF9426}" type="presParOf" srcId="{27479CC1-457C-4F63-9906-1531A265AE3F}" destId="{30C5A587-F1EE-4CD7-B898-C93F57EE90C7}" srcOrd="3" destOrd="0" presId="urn:microsoft.com/office/officeart/2008/layout/VerticalCurvedList"/>
    <dgm:cxn modelId="{00AB5A15-FCC8-4B93-8C1A-7E00BD807F12}" type="presParOf" srcId="{45D181D9-45F7-4B4B-BA6B-38A18ADE55A2}" destId="{224C23EA-E276-496D-86B9-1C79D3915DED}" srcOrd="1" destOrd="0" presId="urn:microsoft.com/office/officeart/2008/layout/VerticalCurvedList"/>
    <dgm:cxn modelId="{6848E9BD-D7D5-43B7-BBF0-D41ED8160100}" type="presParOf" srcId="{45D181D9-45F7-4B4B-BA6B-38A18ADE55A2}" destId="{72B376FD-67DB-4679-B3E8-3E13BEA58AA5}" srcOrd="2" destOrd="0" presId="urn:microsoft.com/office/officeart/2008/layout/VerticalCurvedList"/>
    <dgm:cxn modelId="{9FB25B6A-65F7-4535-9400-6E070EF585E9}" type="presParOf" srcId="{72B376FD-67DB-4679-B3E8-3E13BEA58AA5}" destId="{6706CCFD-C970-439B-A108-0820D6033F8B}" srcOrd="0" destOrd="0" presId="urn:microsoft.com/office/officeart/2008/layout/VerticalCurvedList"/>
    <dgm:cxn modelId="{7FDF5038-CA8E-407C-B8CE-4D891E43A318}" type="presParOf" srcId="{45D181D9-45F7-4B4B-BA6B-38A18ADE55A2}" destId="{C574E9D6-069C-4E90-9EDF-9A8A6494F337}" srcOrd="3" destOrd="0" presId="urn:microsoft.com/office/officeart/2008/layout/VerticalCurvedList"/>
    <dgm:cxn modelId="{E3D1C078-D4AD-4F2E-8EF0-878EBC1B6967}" type="presParOf" srcId="{45D181D9-45F7-4B4B-BA6B-38A18ADE55A2}" destId="{E09353D3-3BEB-4FC1-94DC-EBB33E2F1679}" srcOrd="4" destOrd="0" presId="urn:microsoft.com/office/officeart/2008/layout/VerticalCurvedList"/>
    <dgm:cxn modelId="{1F4094BB-FA56-48BD-A16C-8923758FD576}" type="presParOf" srcId="{E09353D3-3BEB-4FC1-94DC-EBB33E2F1679}" destId="{AECEB3CF-1622-4CAE-BBAD-7E072B428AE4}" srcOrd="0" destOrd="0" presId="urn:microsoft.com/office/officeart/2008/layout/VerticalCurvedList"/>
    <dgm:cxn modelId="{BC024B78-D5C2-4EEF-9428-C22EE66AF8C0}" type="presParOf" srcId="{45D181D9-45F7-4B4B-BA6B-38A18ADE55A2}" destId="{8CB453BE-0A4D-4429-AEFE-4DD6672A9819}" srcOrd="5" destOrd="0" presId="urn:microsoft.com/office/officeart/2008/layout/VerticalCurvedList"/>
    <dgm:cxn modelId="{A64432C8-6804-4B5B-A7C5-DD890C156B37}" type="presParOf" srcId="{45D181D9-45F7-4B4B-BA6B-38A18ADE55A2}" destId="{3503FF31-6464-4A44-9D5C-4DD22CDD2D75}" srcOrd="6" destOrd="0" presId="urn:microsoft.com/office/officeart/2008/layout/VerticalCurvedList"/>
    <dgm:cxn modelId="{50450ABA-A4A8-4FFA-B732-0199FAA703FB}" type="presParOf" srcId="{3503FF31-6464-4A44-9D5C-4DD22CDD2D75}" destId="{B7EEB751-0184-4E6C-8913-109784C78519}" srcOrd="0" destOrd="0" presId="urn:microsoft.com/office/officeart/2008/layout/VerticalCurvedList"/>
    <dgm:cxn modelId="{BAA4152F-2BFF-4E78-8339-F7AABA39D7D7}" type="presParOf" srcId="{45D181D9-45F7-4B4B-BA6B-38A18ADE55A2}" destId="{877A477C-0094-44E7-8DA4-2334F06F009C}" srcOrd="7" destOrd="0" presId="urn:microsoft.com/office/officeart/2008/layout/VerticalCurvedList"/>
    <dgm:cxn modelId="{87AFD2F7-C087-4FD8-9CA4-EEA55DAD3FEF}" type="presParOf" srcId="{45D181D9-45F7-4B4B-BA6B-38A18ADE55A2}" destId="{DA29A4B6-8DBA-4549-80D8-86FB1F2CD543}" srcOrd="8" destOrd="0" presId="urn:microsoft.com/office/officeart/2008/layout/VerticalCurvedList"/>
    <dgm:cxn modelId="{1C841250-457D-4456-B405-D1F7C690486D}" type="presParOf" srcId="{DA29A4B6-8DBA-4549-80D8-86FB1F2CD543}" destId="{F9615BE9-2704-4E41-8838-F3E6248790AD}" srcOrd="0" destOrd="0" presId="urn:microsoft.com/office/officeart/2008/layout/VerticalCurvedList"/>
    <dgm:cxn modelId="{5B79B145-5DCA-42BB-8AA1-465FB6775682}" type="presParOf" srcId="{45D181D9-45F7-4B4B-BA6B-38A18ADE55A2}" destId="{E87946FF-7C07-4B05-8884-476E073C77DE}" srcOrd="9" destOrd="0" presId="urn:microsoft.com/office/officeart/2008/layout/VerticalCurvedList"/>
    <dgm:cxn modelId="{1E3D0A9A-AB0F-4040-B6B7-BEB680EE2475}" type="presParOf" srcId="{45D181D9-45F7-4B4B-BA6B-38A18ADE55A2}" destId="{4104A0F5-ACB2-4AA9-963A-0D7F36870B6D}" srcOrd="10" destOrd="0" presId="urn:microsoft.com/office/officeart/2008/layout/VerticalCurvedList"/>
    <dgm:cxn modelId="{2BA82547-B707-4C9C-8452-95D04CC9B30E}" type="presParOf" srcId="{4104A0F5-ACB2-4AA9-963A-0D7F36870B6D}" destId="{3ADC8948-095A-42BD-AE17-BF777DED5F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A4E79-9964-4A56-899E-93979A930F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4E9BB38-6C9C-4483-B7C6-7AC0F9F6069C}" type="pres">
      <dgm:prSet presAssocID="{E50A4E79-9964-4A56-899E-93979A930F00}" presName="diagram" presStyleCnt="0">
        <dgm:presLayoutVars>
          <dgm:dir/>
          <dgm:resizeHandles val="exact"/>
        </dgm:presLayoutVars>
      </dgm:prSet>
      <dgm:spPr/>
    </dgm:pt>
  </dgm:ptLst>
  <dgm:cxnLst>
    <dgm:cxn modelId="{B0CD9D58-4FA1-4B91-B170-BF883F21BD1A}" type="presOf" srcId="{E50A4E79-9964-4A56-899E-93979A930F00}" destId="{C4E9BB38-6C9C-4483-B7C6-7AC0F9F6069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251EB5-4808-4713-9CB2-EAF4DA504AE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AC5E91B-6F0B-40EA-B1B6-ADDA3D28A715}">
      <dgm:prSet phldrT="[Texto]"/>
      <dgm:spPr/>
      <dgm:t>
        <a:bodyPr/>
        <a:lstStyle/>
        <a:p>
          <a:r>
            <a:rPr lang="pt-PT" dirty="0"/>
            <a:t>Planificação</a:t>
          </a:r>
        </a:p>
        <a:p>
          <a:r>
            <a:rPr lang="pt-PT" dirty="0"/>
            <a:t>(</a:t>
          </a:r>
          <a:r>
            <a:rPr lang="pt-PT" dirty="0" err="1"/>
            <a:t>Denifinir</a:t>
          </a:r>
          <a:r>
            <a:rPr lang="pt-PT" dirty="0"/>
            <a:t> de Programas)</a:t>
          </a:r>
        </a:p>
      </dgm:t>
    </dgm:pt>
    <dgm:pt modelId="{CCCDE041-A493-4BEE-8F49-C05C024A272C}" type="parTrans" cxnId="{DACF33B5-92C1-4F36-8412-71016402C1DC}">
      <dgm:prSet/>
      <dgm:spPr/>
      <dgm:t>
        <a:bodyPr/>
        <a:lstStyle/>
        <a:p>
          <a:endParaRPr lang="pt-PT"/>
        </a:p>
      </dgm:t>
    </dgm:pt>
    <dgm:pt modelId="{431D8B31-1677-4CED-B448-7871756FE2C1}" type="sibTrans" cxnId="{DACF33B5-92C1-4F36-8412-71016402C1DC}">
      <dgm:prSet/>
      <dgm:spPr/>
      <dgm:t>
        <a:bodyPr/>
        <a:lstStyle/>
        <a:p>
          <a:endParaRPr lang="pt-PT"/>
        </a:p>
      </dgm:t>
    </dgm:pt>
    <dgm:pt modelId="{53FC1F23-7970-42CC-A6A0-7EFE88B1A16E}">
      <dgm:prSet phldrT="[Texto]"/>
      <dgm:spPr/>
      <dgm:t>
        <a:bodyPr/>
        <a:lstStyle/>
        <a:p>
          <a:r>
            <a:rPr lang="pt-PT" dirty="0"/>
            <a:t>Orçamento</a:t>
          </a:r>
        </a:p>
      </dgm:t>
    </dgm:pt>
    <dgm:pt modelId="{8C63E9C1-C00B-4152-8E99-C5424DF1E132}" type="parTrans" cxnId="{C73CC413-B96B-4CB6-B355-3B59D4AADA2B}">
      <dgm:prSet/>
      <dgm:spPr/>
      <dgm:t>
        <a:bodyPr/>
        <a:lstStyle/>
        <a:p>
          <a:endParaRPr lang="pt-PT"/>
        </a:p>
      </dgm:t>
    </dgm:pt>
    <dgm:pt modelId="{3C208711-CEEE-4C0A-B5AD-8C784694CD99}" type="sibTrans" cxnId="{C73CC413-B96B-4CB6-B355-3B59D4AADA2B}">
      <dgm:prSet/>
      <dgm:spPr/>
      <dgm:t>
        <a:bodyPr/>
        <a:lstStyle/>
        <a:p>
          <a:endParaRPr lang="pt-PT"/>
        </a:p>
      </dgm:t>
    </dgm:pt>
    <dgm:pt modelId="{D13A9A10-C010-43B9-B60B-65965A82684F}">
      <dgm:prSet phldrT="[Texto]"/>
      <dgm:spPr/>
      <dgm:t>
        <a:bodyPr/>
        <a:lstStyle/>
        <a:p>
          <a:r>
            <a:rPr lang="pt-PT" dirty="0"/>
            <a:t>Seguimento e Avaliação</a:t>
          </a:r>
        </a:p>
      </dgm:t>
    </dgm:pt>
    <dgm:pt modelId="{421AA8D3-6E4B-4856-B68B-A726C7B86DA3}" type="parTrans" cxnId="{661112B7-662D-41D8-BF08-BDE5428199AD}">
      <dgm:prSet/>
      <dgm:spPr/>
      <dgm:t>
        <a:bodyPr/>
        <a:lstStyle/>
        <a:p>
          <a:endParaRPr lang="pt-PT"/>
        </a:p>
      </dgm:t>
    </dgm:pt>
    <dgm:pt modelId="{D295AD0C-08A7-43C0-838E-F1A37CDEEB16}" type="sibTrans" cxnId="{661112B7-662D-41D8-BF08-BDE5428199AD}">
      <dgm:prSet/>
      <dgm:spPr/>
      <dgm:t>
        <a:bodyPr/>
        <a:lstStyle/>
        <a:p>
          <a:endParaRPr lang="pt-PT"/>
        </a:p>
      </dgm:t>
    </dgm:pt>
    <dgm:pt modelId="{506F661D-FDE4-4855-9D24-C4FB5C21EF86}" type="pres">
      <dgm:prSet presAssocID="{B8251EB5-4808-4713-9CB2-EAF4DA504AEE}" presName="Name0" presStyleCnt="0">
        <dgm:presLayoutVars>
          <dgm:dir/>
          <dgm:resizeHandles val="exact"/>
        </dgm:presLayoutVars>
      </dgm:prSet>
      <dgm:spPr/>
    </dgm:pt>
    <dgm:pt modelId="{12187A27-C2ED-4FAD-8EAD-0DEB6EE7C386}" type="pres">
      <dgm:prSet presAssocID="{DAC5E91B-6F0B-40EA-B1B6-ADDA3D28A715}" presName="node" presStyleLbl="node1" presStyleIdx="0" presStyleCnt="3">
        <dgm:presLayoutVars>
          <dgm:bulletEnabled val="1"/>
        </dgm:presLayoutVars>
      </dgm:prSet>
      <dgm:spPr/>
    </dgm:pt>
    <dgm:pt modelId="{EC1AC24F-7D0B-443F-A85F-149E8605DD80}" type="pres">
      <dgm:prSet presAssocID="{431D8B31-1677-4CED-B448-7871756FE2C1}" presName="sibTrans" presStyleLbl="sibTrans2D1" presStyleIdx="0" presStyleCnt="3"/>
      <dgm:spPr/>
    </dgm:pt>
    <dgm:pt modelId="{8AC57CE1-E60A-4950-91B0-F73CE2298048}" type="pres">
      <dgm:prSet presAssocID="{431D8B31-1677-4CED-B448-7871756FE2C1}" presName="connectorText" presStyleLbl="sibTrans2D1" presStyleIdx="0" presStyleCnt="3"/>
      <dgm:spPr/>
    </dgm:pt>
    <dgm:pt modelId="{C6CA1B2C-3B19-43E7-A4A5-78A9CB54235C}" type="pres">
      <dgm:prSet presAssocID="{53FC1F23-7970-42CC-A6A0-7EFE88B1A16E}" presName="node" presStyleLbl="node1" presStyleIdx="1" presStyleCnt="3">
        <dgm:presLayoutVars>
          <dgm:bulletEnabled val="1"/>
        </dgm:presLayoutVars>
      </dgm:prSet>
      <dgm:spPr/>
    </dgm:pt>
    <dgm:pt modelId="{A6647E21-C6F6-44F9-B090-BFFDB909CE33}" type="pres">
      <dgm:prSet presAssocID="{3C208711-CEEE-4C0A-B5AD-8C784694CD99}" presName="sibTrans" presStyleLbl="sibTrans2D1" presStyleIdx="1" presStyleCnt="3"/>
      <dgm:spPr/>
    </dgm:pt>
    <dgm:pt modelId="{06F62C89-AA08-4234-926E-0D070414FF1D}" type="pres">
      <dgm:prSet presAssocID="{3C208711-CEEE-4C0A-B5AD-8C784694CD99}" presName="connectorText" presStyleLbl="sibTrans2D1" presStyleIdx="1" presStyleCnt="3"/>
      <dgm:spPr/>
    </dgm:pt>
    <dgm:pt modelId="{BC80811A-3EC9-40C4-AE5D-1B86E5F59A33}" type="pres">
      <dgm:prSet presAssocID="{D13A9A10-C010-43B9-B60B-65965A82684F}" presName="node" presStyleLbl="node1" presStyleIdx="2" presStyleCnt="3">
        <dgm:presLayoutVars>
          <dgm:bulletEnabled val="1"/>
        </dgm:presLayoutVars>
      </dgm:prSet>
      <dgm:spPr/>
    </dgm:pt>
    <dgm:pt modelId="{2060D677-1805-46D9-BE8C-92AE6B8BB405}" type="pres">
      <dgm:prSet presAssocID="{D295AD0C-08A7-43C0-838E-F1A37CDEEB16}" presName="sibTrans" presStyleLbl="sibTrans2D1" presStyleIdx="2" presStyleCnt="3"/>
      <dgm:spPr/>
    </dgm:pt>
    <dgm:pt modelId="{144F2624-F34C-4B68-826E-78F570DF8C40}" type="pres">
      <dgm:prSet presAssocID="{D295AD0C-08A7-43C0-838E-F1A37CDEEB16}" presName="connectorText" presStyleLbl="sibTrans2D1" presStyleIdx="2" presStyleCnt="3"/>
      <dgm:spPr/>
    </dgm:pt>
  </dgm:ptLst>
  <dgm:cxnLst>
    <dgm:cxn modelId="{EC91FD09-70F5-4F6C-821E-933C86CC00B1}" type="presOf" srcId="{D13A9A10-C010-43B9-B60B-65965A82684F}" destId="{BC80811A-3EC9-40C4-AE5D-1B86E5F59A33}" srcOrd="0" destOrd="0" presId="urn:microsoft.com/office/officeart/2005/8/layout/cycle7"/>
    <dgm:cxn modelId="{39956113-FD2F-436E-8FA2-B1D9734888B7}" type="presOf" srcId="{431D8B31-1677-4CED-B448-7871756FE2C1}" destId="{EC1AC24F-7D0B-443F-A85F-149E8605DD80}" srcOrd="0" destOrd="0" presId="urn:microsoft.com/office/officeart/2005/8/layout/cycle7"/>
    <dgm:cxn modelId="{C73CC413-B96B-4CB6-B355-3B59D4AADA2B}" srcId="{B8251EB5-4808-4713-9CB2-EAF4DA504AEE}" destId="{53FC1F23-7970-42CC-A6A0-7EFE88B1A16E}" srcOrd="1" destOrd="0" parTransId="{8C63E9C1-C00B-4152-8E99-C5424DF1E132}" sibTransId="{3C208711-CEEE-4C0A-B5AD-8C784694CD99}"/>
    <dgm:cxn modelId="{43F6991B-B5A4-4FDF-8B3D-11F98A400C16}" type="presOf" srcId="{3C208711-CEEE-4C0A-B5AD-8C784694CD99}" destId="{A6647E21-C6F6-44F9-B090-BFFDB909CE33}" srcOrd="0" destOrd="0" presId="urn:microsoft.com/office/officeart/2005/8/layout/cycle7"/>
    <dgm:cxn modelId="{B6AE774B-7245-42F2-A4C1-4239B2C9BCEB}" type="presOf" srcId="{D295AD0C-08A7-43C0-838E-F1A37CDEEB16}" destId="{2060D677-1805-46D9-BE8C-92AE6B8BB405}" srcOrd="0" destOrd="0" presId="urn:microsoft.com/office/officeart/2005/8/layout/cycle7"/>
    <dgm:cxn modelId="{0D44944E-4155-494C-94A2-3711A45098BD}" type="presOf" srcId="{D295AD0C-08A7-43C0-838E-F1A37CDEEB16}" destId="{144F2624-F34C-4B68-826E-78F570DF8C40}" srcOrd="1" destOrd="0" presId="urn:microsoft.com/office/officeart/2005/8/layout/cycle7"/>
    <dgm:cxn modelId="{BA1CEE54-88DB-4FF6-8FB0-728B8047E99C}" type="presOf" srcId="{DAC5E91B-6F0B-40EA-B1B6-ADDA3D28A715}" destId="{12187A27-C2ED-4FAD-8EAD-0DEB6EE7C386}" srcOrd="0" destOrd="0" presId="urn:microsoft.com/office/officeart/2005/8/layout/cycle7"/>
    <dgm:cxn modelId="{5CB2DE77-AAD6-4E20-AE35-668708A6873B}" type="presOf" srcId="{53FC1F23-7970-42CC-A6A0-7EFE88B1A16E}" destId="{C6CA1B2C-3B19-43E7-A4A5-78A9CB54235C}" srcOrd="0" destOrd="0" presId="urn:microsoft.com/office/officeart/2005/8/layout/cycle7"/>
    <dgm:cxn modelId="{0741328F-BB91-46E5-82AC-54C3B710B3DE}" type="presOf" srcId="{B8251EB5-4808-4713-9CB2-EAF4DA504AEE}" destId="{506F661D-FDE4-4855-9D24-C4FB5C21EF86}" srcOrd="0" destOrd="0" presId="urn:microsoft.com/office/officeart/2005/8/layout/cycle7"/>
    <dgm:cxn modelId="{0E317F91-DBCD-4652-A1AD-3AA10C94BA1A}" type="presOf" srcId="{431D8B31-1677-4CED-B448-7871756FE2C1}" destId="{8AC57CE1-E60A-4950-91B0-F73CE2298048}" srcOrd="1" destOrd="0" presId="urn:microsoft.com/office/officeart/2005/8/layout/cycle7"/>
    <dgm:cxn modelId="{DACF33B5-92C1-4F36-8412-71016402C1DC}" srcId="{B8251EB5-4808-4713-9CB2-EAF4DA504AEE}" destId="{DAC5E91B-6F0B-40EA-B1B6-ADDA3D28A715}" srcOrd="0" destOrd="0" parTransId="{CCCDE041-A493-4BEE-8F49-C05C024A272C}" sibTransId="{431D8B31-1677-4CED-B448-7871756FE2C1}"/>
    <dgm:cxn modelId="{661112B7-662D-41D8-BF08-BDE5428199AD}" srcId="{B8251EB5-4808-4713-9CB2-EAF4DA504AEE}" destId="{D13A9A10-C010-43B9-B60B-65965A82684F}" srcOrd="2" destOrd="0" parTransId="{421AA8D3-6E4B-4856-B68B-A726C7B86DA3}" sibTransId="{D295AD0C-08A7-43C0-838E-F1A37CDEEB16}"/>
    <dgm:cxn modelId="{02B107F1-C654-47B3-B0E2-264A709FDAD8}" type="presOf" srcId="{3C208711-CEEE-4C0A-B5AD-8C784694CD99}" destId="{06F62C89-AA08-4234-926E-0D070414FF1D}" srcOrd="1" destOrd="0" presId="urn:microsoft.com/office/officeart/2005/8/layout/cycle7"/>
    <dgm:cxn modelId="{276079E4-C331-4904-99DC-F33D52084800}" type="presParOf" srcId="{506F661D-FDE4-4855-9D24-C4FB5C21EF86}" destId="{12187A27-C2ED-4FAD-8EAD-0DEB6EE7C386}" srcOrd="0" destOrd="0" presId="urn:microsoft.com/office/officeart/2005/8/layout/cycle7"/>
    <dgm:cxn modelId="{5E9C5CDE-2CE6-4F65-9A62-B1639795A010}" type="presParOf" srcId="{506F661D-FDE4-4855-9D24-C4FB5C21EF86}" destId="{EC1AC24F-7D0B-443F-A85F-149E8605DD80}" srcOrd="1" destOrd="0" presId="urn:microsoft.com/office/officeart/2005/8/layout/cycle7"/>
    <dgm:cxn modelId="{EC02ADFD-2D33-4ECD-A940-931E7BD4B55E}" type="presParOf" srcId="{EC1AC24F-7D0B-443F-A85F-149E8605DD80}" destId="{8AC57CE1-E60A-4950-91B0-F73CE2298048}" srcOrd="0" destOrd="0" presId="urn:microsoft.com/office/officeart/2005/8/layout/cycle7"/>
    <dgm:cxn modelId="{CD71C008-6988-4753-8999-85AAF8C28A29}" type="presParOf" srcId="{506F661D-FDE4-4855-9D24-C4FB5C21EF86}" destId="{C6CA1B2C-3B19-43E7-A4A5-78A9CB54235C}" srcOrd="2" destOrd="0" presId="urn:microsoft.com/office/officeart/2005/8/layout/cycle7"/>
    <dgm:cxn modelId="{C489B5F8-E1EC-4480-8ECF-A3B6B56B5C90}" type="presParOf" srcId="{506F661D-FDE4-4855-9D24-C4FB5C21EF86}" destId="{A6647E21-C6F6-44F9-B090-BFFDB909CE33}" srcOrd="3" destOrd="0" presId="urn:microsoft.com/office/officeart/2005/8/layout/cycle7"/>
    <dgm:cxn modelId="{FDC7EE90-EAE7-4CDE-9537-CD0EFBB45A6B}" type="presParOf" srcId="{A6647E21-C6F6-44F9-B090-BFFDB909CE33}" destId="{06F62C89-AA08-4234-926E-0D070414FF1D}" srcOrd="0" destOrd="0" presId="urn:microsoft.com/office/officeart/2005/8/layout/cycle7"/>
    <dgm:cxn modelId="{0DE98723-5AC0-4E41-B2A8-78237A347136}" type="presParOf" srcId="{506F661D-FDE4-4855-9D24-C4FB5C21EF86}" destId="{BC80811A-3EC9-40C4-AE5D-1B86E5F59A33}" srcOrd="4" destOrd="0" presId="urn:microsoft.com/office/officeart/2005/8/layout/cycle7"/>
    <dgm:cxn modelId="{572160C1-9123-4979-AC4E-4AA2336BBDCA}" type="presParOf" srcId="{506F661D-FDE4-4855-9D24-C4FB5C21EF86}" destId="{2060D677-1805-46D9-BE8C-92AE6B8BB405}" srcOrd="5" destOrd="0" presId="urn:microsoft.com/office/officeart/2005/8/layout/cycle7"/>
    <dgm:cxn modelId="{98FAF4CB-E84A-45DF-97F0-FE57CA8D6B16}" type="presParOf" srcId="{2060D677-1805-46D9-BE8C-92AE6B8BB405}" destId="{144F2624-F34C-4B68-826E-78F570DF8C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D6EF0-B20C-434D-B05F-000F7F0D1D27}">
      <dsp:nvSpPr>
        <dsp:cNvPr id="0" name=""/>
        <dsp:cNvSpPr/>
      </dsp:nvSpPr>
      <dsp:spPr>
        <a:xfrm>
          <a:off x="-6349006" y="-971498"/>
          <a:ext cx="7559851" cy="755985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C23EA-E276-496D-86B9-1C79D3915DED}">
      <dsp:nvSpPr>
        <dsp:cNvPr id="0" name=""/>
        <dsp:cNvSpPr/>
      </dsp:nvSpPr>
      <dsp:spPr>
        <a:xfrm>
          <a:off x="779619" y="300142"/>
          <a:ext cx="7768708" cy="1123370"/>
        </a:xfrm>
        <a:prstGeom prst="rect">
          <a:avLst/>
        </a:prstGeom>
        <a:solidFill>
          <a:srgbClr val="164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Aprovação do exercício pelo </a:t>
          </a:r>
          <a:r>
            <a:rPr lang="pt-PT" sz="3200" b="1" i="0" u="none" strike="noStrike" kern="1200" dirty="0" err="1">
              <a:solidFill>
                <a:schemeClr val="bg1"/>
              </a:solidFill>
              <a:effectLst/>
              <a:latin typeface="Calibri" panose="020F0502020204030204" pitchFamily="34" charset="0"/>
            </a:rPr>
            <a:t>CMinistros</a:t>
          </a:r>
          <a:endParaRPr lang="pt-PT" sz="3200" kern="1200" dirty="0">
            <a:solidFill>
              <a:schemeClr val="bg1"/>
            </a:solidFill>
          </a:endParaRPr>
        </a:p>
      </dsp:txBody>
      <dsp:txXfrm>
        <a:off x="779619" y="300142"/>
        <a:ext cx="7768708" cy="1123370"/>
      </dsp:txXfrm>
    </dsp:sp>
    <dsp:sp modelId="{6706CCFD-C970-439B-A108-0820D6033F8B}">
      <dsp:nvSpPr>
        <dsp:cNvPr id="0" name=""/>
        <dsp:cNvSpPr/>
      </dsp:nvSpPr>
      <dsp:spPr>
        <a:xfrm>
          <a:off x="0" y="0"/>
          <a:ext cx="1404213" cy="1404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6D9B7-D8E3-4C65-B31E-B198CC28EAA4}">
      <dsp:nvSpPr>
        <dsp:cNvPr id="0" name=""/>
        <dsp:cNvSpPr/>
      </dsp:nvSpPr>
      <dsp:spPr>
        <a:xfrm>
          <a:off x="1187964" y="2246741"/>
          <a:ext cx="7360362" cy="1123370"/>
        </a:xfrm>
        <a:prstGeom prst="rect">
          <a:avLst/>
        </a:prstGeom>
        <a:solidFill>
          <a:srgbClr val="164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Lançamento público exercício</a:t>
          </a:r>
          <a:endParaRPr lang="pt-PT" sz="3200" kern="1200" dirty="0">
            <a:solidFill>
              <a:schemeClr val="bg1"/>
            </a:solidFill>
          </a:endParaRPr>
        </a:p>
      </dsp:txBody>
      <dsp:txXfrm>
        <a:off x="1187964" y="2246741"/>
        <a:ext cx="7360362" cy="1123370"/>
      </dsp:txXfrm>
    </dsp:sp>
    <dsp:sp modelId="{B7EEB751-0184-4E6C-8913-109784C78519}">
      <dsp:nvSpPr>
        <dsp:cNvPr id="0" name=""/>
        <dsp:cNvSpPr/>
      </dsp:nvSpPr>
      <dsp:spPr>
        <a:xfrm>
          <a:off x="485857" y="1771457"/>
          <a:ext cx="1404213" cy="1404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9E43F-59BB-4433-8F94-69C570FC895B}">
      <dsp:nvSpPr>
        <dsp:cNvPr id="0" name=""/>
        <dsp:cNvSpPr/>
      </dsp:nvSpPr>
      <dsp:spPr>
        <a:xfrm>
          <a:off x="779619" y="3931797"/>
          <a:ext cx="7768708" cy="1123370"/>
        </a:xfrm>
        <a:prstGeom prst="rect">
          <a:avLst/>
        </a:prstGeom>
        <a:solidFill>
          <a:srgbClr val="164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A</a:t>
          </a:r>
          <a:r>
            <a:rPr lang="pt-PT" sz="30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provação Visão, objetivos estratégicos e Programas PEDS II</a:t>
          </a:r>
          <a:endParaRPr lang="pt-PT" sz="3000" kern="1200" dirty="0">
            <a:solidFill>
              <a:schemeClr val="bg1"/>
            </a:solidFill>
          </a:endParaRPr>
        </a:p>
      </dsp:txBody>
      <dsp:txXfrm>
        <a:off x="779619" y="3931797"/>
        <a:ext cx="7768708" cy="1123370"/>
      </dsp:txXfrm>
    </dsp:sp>
    <dsp:sp modelId="{3161B5C9-3073-4C72-B5A2-6257FD26CA3F}">
      <dsp:nvSpPr>
        <dsp:cNvPr id="0" name=""/>
        <dsp:cNvSpPr/>
      </dsp:nvSpPr>
      <dsp:spPr>
        <a:xfrm>
          <a:off x="77512" y="3118996"/>
          <a:ext cx="1404213" cy="1404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D6EF0-B20C-434D-B05F-000F7F0D1D27}">
      <dsp:nvSpPr>
        <dsp:cNvPr id="0" name=""/>
        <dsp:cNvSpPr/>
      </dsp:nvSpPr>
      <dsp:spPr>
        <a:xfrm>
          <a:off x="-6351206" y="-971498"/>
          <a:ext cx="7559851" cy="755985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C23EA-E276-496D-86B9-1C79D3915DED}">
      <dsp:nvSpPr>
        <dsp:cNvPr id="0" name=""/>
        <dsp:cNvSpPr/>
      </dsp:nvSpPr>
      <dsp:spPr>
        <a:xfrm>
          <a:off x="528031" y="187424"/>
          <a:ext cx="8018096" cy="702331"/>
        </a:xfrm>
        <a:prstGeom prst="rect">
          <a:avLst/>
        </a:prstGeom>
        <a:solidFill>
          <a:srgbClr val="164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Elaboração dos Planos Estratégicos Setoriais</a:t>
          </a:r>
          <a:endParaRPr lang="pt-PT" sz="3000" kern="1200" dirty="0">
            <a:solidFill>
              <a:schemeClr val="bg1"/>
            </a:solidFill>
          </a:endParaRPr>
        </a:p>
      </dsp:txBody>
      <dsp:txXfrm>
        <a:off x="528031" y="187424"/>
        <a:ext cx="8018096" cy="702331"/>
      </dsp:txXfrm>
    </dsp:sp>
    <dsp:sp modelId="{6706CCFD-C970-439B-A108-0820D6033F8B}">
      <dsp:nvSpPr>
        <dsp:cNvPr id="0" name=""/>
        <dsp:cNvSpPr/>
      </dsp:nvSpPr>
      <dsp:spPr>
        <a:xfrm>
          <a:off x="0" y="0"/>
          <a:ext cx="877914" cy="877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4E9D6-069C-4E90-9EDF-9A8A6494F337}">
      <dsp:nvSpPr>
        <dsp:cNvPr id="0" name=""/>
        <dsp:cNvSpPr/>
      </dsp:nvSpPr>
      <dsp:spPr>
        <a:xfrm>
          <a:off x="1031301" y="1217224"/>
          <a:ext cx="7514826" cy="702331"/>
        </a:xfrm>
        <a:prstGeom prst="rect">
          <a:avLst/>
        </a:prstGeom>
        <a:solidFill>
          <a:srgbClr val="164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Projetos transformadores </a:t>
          </a:r>
          <a:endParaRPr lang="pt-PT" sz="3200" kern="1200" dirty="0">
            <a:solidFill>
              <a:schemeClr val="bg1"/>
            </a:solidFill>
          </a:endParaRPr>
        </a:p>
      </dsp:txBody>
      <dsp:txXfrm>
        <a:off x="1031301" y="1217224"/>
        <a:ext cx="7514826" cy="702331"/>
      </dsp:txXfrm>
    </dsp:sp>
    <dsp:sp modelId="{AECEB3CF-1622-4CAE-BBAD-7E072B428AE4}">
      <dsp:nvSpPr>
        <dsp:cNvPr id="0" name=""/>
        <dsp:cNvSpPr/>
      </dsp:nvSpPr>
      <dsp:spPr>
        <a:xfrm>
          <a:off x="592344" y="1187870"/>
          <a:ext cx="877914" cy="877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453BE-0A4D-4429-AEFE-4DD6672A9819}">
      <dsp:nvSpPr>
        <dsp:cNvPr id="0" name=""/>
        <dsp:cNvSpPr/>
      </dsp:nvSpPr>
      <dsp:spPr>
        <a:xfrm>
          <a:off x="1185764" y="2212028"/>
          <a:ext cx="7360362" cy="702331"/>
        </a:xfrm>
        <a:prstGeom prst="rect">
          <a:avLst/>
        </a:prstGeom>
        <a:solidFill>
          <a:srgbClr val="164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Apresentação pública do PEDS II</a:t>
          </a:r>
          <a:endParaRPr lang="pt-PT" sz="3200" kern="1200" dirty="0">
            <a:solidFill>
              <a:schemeClr val="bg1"/>
            </a:solidFill>
          </a:endParaRPr>
        </a:p>
      </dsp:txBody>
      <dsp:txXfrm>
        <a:off x="1185764" y="2212028"/>
        <a:ext cx="7360362" cy="702331"/>
      </dsp:txXfrm>
    </dsp:sp>
    <dsp:sp modelId="{B7EEB751-0184-4E6C-8913-109784C78519}">
      <dsp:nvSpPr>
        <dsp:cNvPr id="0" name=""/>
        <dsp:cNvSpPr/>
      </dsp:nvSpPr>
      <dsp:spPr>
        <a:xfrm>
          <a:off x="746807" y="2160113"/>
          <a:ext cx="877914" cy="877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A477C-0094-44E7-8DA4-2334F06F009C}">
      <dsp:nvSpPr>
        <dsp:cNvPr id="0" name=""/>
        <dsp:cNvSpPr/>
      </dsp:nvSpPr>
      <dsp:spPr>
        <a:xfrm>
          <a:off x="1031301" y="3232048"/>
          <a:ext cx="7514826" cy="675087"/>
        </a:xfrm>
        <a:prstGeom prst="rect">
          <a:avLst/>
        </a:prstGeom>
        <a:solidFill>
          <a:srgbClr val="164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1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Cabo Verde </a:t>
          </a:r>
          <a:r>
            <a:rPr lang="pt-PT" sz="2800" b="1" i="1" u="none" strike="noStrike" kern="1200" dirty="0" err="1">
              <a:solidFill>
                <a:schemeClr val="bg1"/>
              </a:solidFill>
              <a:effectLst/>
              <a:latin typeface="Calibri" panose="020F0502020204030204" pitchFamily="34" charset="0"/>
            </a:rPr>
            <a:t>Investment</a:t>
          </a:r>
          <a:r>
            <a:rPr lang="pt-PT" sz="2800" b="1" i="1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 Fórum</a:t>
          </a:r>
          <a:endParaRPr lang="pt-PT" sz="2800" kern="1200" dirty="0">
            <a:solidFill>
              <a:schemeClr val="bg1"/>
            </a:solidFill>
          </a:endParaRPr>
        </a:p>
      </dsp:txBody>
      <dsp:txXfrm>
        <a:off x="1031301" y="3232048"/>
        <a:ext cx="7514826" cy="675087"/>
      </dsp:txXfrm>
    </dsp:sp>
    <dsp:sp modelId="{F9615BE9-2704-4E41-8838-F3E6248790AD}">
      <dsp:nvSpPr>
        <dsp:cNvPr id="0" name=""/>
        <dsp:cNvSpPr/>
      </dsp:nvSpPr>
      <dsp:spPr>
        <a:xfrm>
          <a:off x="592344" y="3165717"/>
          <a:ext cx="877914" cy="877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946FF-7C07-4B05-8884-476E073C77DE}">
      <dsp:nvSpPr>
        <dsp:cNvPr id="0" name=""/>
        <dsp:cNvSpPr/>
      </dsp:nvSpPr>
      <dsp:spPr>
        <a:xfrm>
          <a:off x="528031" y="4181246"/>
          <a:ext cx="8018096" cy="859709"/>
        </a:xfrm>
        <a:prstGeom prst="rect">
          <a:avLst/>
        </a:prstGeom>
        <a:solidFill>
          <a:srgbClr val="164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Conferência Internacional s parcerias para a implementação do PEDS II</a:t>
          </a:r>
          <a:endParaRPr lang="pt-PT" sz="3200" i="1" kern="1200" dirty="0">
            <a:solidFill>
              <a:schemeClr val="bg1"/>
            </a:solidFill>
          </a:endParaRPr>
        </a:p>
      </dsp:txBody>
      <dsp:txXfrm>
        <a:off x="528031" y="4181246"/>
        <a:ext cx="8018096" cy="859709"/>
      </dsp:txXfrm>
    </dsp:sp>
    <dsp:sp modelId="{3ADC8948-095A-42BD-AE17-BF777DED5F40}">
      <dsp:nvSpPr>
        <dsp:cNvPr id="0" name=""/>
        <dsp:cNvSpPr/>
      </dsp:nvSpPr>
      <dsp:spPr>
        <a:xfrm>
          <a:off x="89074" y="4195559"/>
          <a:ext cx="877914" cy="877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87A27-C2ED-4FAD-8EAD-0DEB6EE7C386}">
      <dsp:nvSpPr>
        <dsp:cNvPr id="0" name=""/>
        <dsp:cNvSpPr/>
      </dsp:nvSpPr>
      <dsp:spPr>
        <a:xfrm>
          <a:off x="2502116" y="1224"/>
          <a:ext cx="2384857" cy="119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Planificação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(</a:t>
          </a:r>
          <a:r>
            <a:rPr lang="pt-PT" sz="2000" kern="1200" dirty="0" err="1"/>
            <a:t>Denifinir</a:t>
          </a:r>
          <a:r>
            <a:rPr lang="pt-PT" sz="2000" kern="1200" dirty="0"/>
            <a:t> de Programas)</a:t>
          </a:r>
        </a:p>
      </dsp:txBody>
      <dsp:txXfrm>
        <a:off x="2537041" y="36149"/>
        <a:ext cx="2315007" cy="1122578"/>
      </dsp:txXfrm>
    </dsp:sp>
    <dsp:sp modelId="{EC1AC24F-7D0B-443F-A85F-149E8605DD80}">
      <dsp:nvSpPr>
        <dsp:cNvPr id="0" name=""/>
        <dsp:cNvSpPr/>
      </dsp:nvSpPr>
      <dsp:spPr>
        <a:xfrm rot="3600000">
          <a:off x="4057876" y="2093713"/>
          <a:ext cx="1242043" cy="4173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/>
        </a:p>
      </dsp:txBody>
      <dsp:txXfrm>
        <a:off x="4183081" y="2177183"/>
        <a:ext cx="991633" cy="250410"/>
      </dsp:txXfrm>
    </dsp:sp>
    <dsp:sp modelId="{C6CA1B2C-3B19-43E7-A4A5-78A9CB54235C}">
      <dsp:nvSpPr>
        <dsp:cNvPr id="0" name=""/>
        <dsp:cNvSpPr/>
      </dsp:nvSpPr>
      <dsp:spPr>
        <a:xfrm>
          <a:off x="4470822" y="3411123"/>
          <a:ext cx="2384857" cy="119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Orçamento</a:t>
          </a:r>
        </a:p>
      </dsp:txBody>
      <dsp:txXfrm>
        <a:off x="4505747" y="3446048"/>
        <a:ext cx="2315007" cy="1122578"/>
      </dsp:txXfrm>
    </dsp:sp>
    <dsp:sp modelId="{A6647E21-C6F6-44F9-B090-BFFDB909CE33}">
      <dsp:nvSpPr>
        <dsp:cNvPr id="0" name=""/>
        <dsp:cNvSpPr/>
      </dsp:nvSpPr>
      <dsp:spPr>
        <a:xfrm rot="10800000">
          <a:off x="3073523" y="3798663"/>
          <a:ext cx="1242043" cy="4173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/>
        </a:p>
      </dsp:txBody>
      <dsp:txXfrm rot="10800000">
        <a:off x="3198728" y="3882133"/>
        <a:ext cx="991633" cy="250410"/>
      </dsp:txXfrm>
    </dsp:sp>
    <dsp:sp modelId="{BC80811A-3EC9-40C4-AE5D-1B86E5F59A33}">
      <dsp:nvSpPr>
        <dsp:cNvPr id="0" name=""/>
        <dsp:cNvSpPr/>
      </dsp:nvSpPr>
      <dsp:spPr>
        <a:xfrm>
          <a:off x="533410" y="3411123"/>
          <a:ext cx="2384857" cy="119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Seguimento e Avaliação</a:t>
          </a:r>
        </a:p>
      </dsp:txBody>
      <dsp:txXfrm>
        <a:off x="568335" y="3446048"/>
        <a:ext cx="2315007" cy="1122578"/>
      </dsp:txXfrm>
    </dsp:sp>
    <dsp:sp modelId="{2060D677-1805-46D9-BE8C-92AE6B8BB405}">
      <dsp:nvSpPr>
        <dsp:cNvPr id="0" name=""/>
        <dsp:cNvSpPr/>
      </dsp:nvSpPr>
      <dsp:spPr>
        <a:xfrm rot="18000000">
          <a:off x="2089170" y="2093713"/>
          <a:ext cx="1242043" cy="4173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/>
        </a:p>
      </dsp:txBody>
      <dsp:txXfrm>
        <a:off x="2214375" y="2177183"/>
        <a:ext cx="991633" cy="25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B8C42-1DDB-4C0B-944A-CBF509C48608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EFB0-092E-450F-BF72-DAF82D5696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330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CFF5-226C-4BF5-BC38-5866820F9AF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282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CFF5-226C-4BF5-BC38-5866820F9AF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418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48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922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404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12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401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25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0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772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902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235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628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B0F1-A2E7-4B8F-8AA6-ABFC249E212E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42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759" y="2844800"/>
            <a:ext cx="12086896" cy="1188145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rgbClr val="16438D"/>
                </a:solidFill>
                <a:latin typeface="Source Sans Pro" panose="020B0503030403020204" pitchFamily="34" charset="0"/>
              </a:rPr>
              <a:t>Ciclo Planificação e Orçamentação em Cabo Verde: Quadro legal e ferramentas do processo de planificação e orçamentação </a:t>
            </a:r>
            <a:endParaRPr lang="pt-PT" sz="3200" b="1" i="1" dirty="0">
              <a:solidFill>
                <a:srgbClr val="16438D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5" y="131960"/>
            <a:ext cx="2758180" cy="8412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9759" y="1579417"/>
            <a:ext cx="1175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>
                <a:solidFill>
                  <a:srgbClr val="16438D"/>
                </a:solidFill>
                <a:latin typeface="Source Sans Pro" panose="020B0503030403020204" pitchFamily="34" charset="0"/>
              </a:rPr>
              <a:t>Seminário Análise e Fiscalização Orçamental com enfoque no Género</a:t>
            </a:r>
            <a:endParaRPr lang="pt-PT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29103" y="4346890"/>
            <a:ext cx="883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/>
              <a:t>Apresentação do Ciclo de planeamento 2022-2026</a:t>
            </a:r>
            <a:endParaRPr lang="pt-PT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08665" y="6060235"/>
            <a:ext cx="469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Assembleia Nacional, 02 de maio de 2022</a:t>
            </a:r>
            <a:endParaRPr lang="pt-PT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66665" y="6060235"/>
            <a:ext cx="3717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Direção Nacional de Planeamento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88604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1026521"/>
            <a:ext cx="5390968" cy="5399660"/>
          </a:xfrm>
          <a:prstGeom prst="rect">
            <a:avLst/>
          </a:prstGeom>
        </p:spPr>
      </p:pic>
      <p:sp>
        <p:nvSpPr>
          <p:cNvPr id="25" name="Título 1"/>
          <p:cNvSpPr txBox="1">
            <a:spLocks/>
          </p:cNvSpPr>
          <p:nvPr/>
        </p:nvSpPr>
        <p:spPr>
          <a:xfrm>
            <a:off x="785124" y="995274"/>
            <a:ext cx="10291140" cy="113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Open Sans Condensed" panose="020B0806030504020204"/>
              </a:rPr>
              <a:t>GRANDES LINHAS DO PROGRAMA DO GOVERNO NO PEDS II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38A2B333-9BFA-4F20-BF59-43C575B81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41257"/>
              </p:ext>
            </p:extLst>
          </p:nvPr>
        </p:nvGraphicFramePr>
        <p:xfrm>
          <a:off x="799741" y="1615243"/>
          <a:ext cx="10498461" cy="113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109" y="1852811"/>
            <a:ext cx="3740727" cy="48758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3143" y="1774534"/>
            <a:ext cx="4695825" cy="4953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9473" y="5187079"/>
            <a:ext cx="1012013" cy="970706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23817"/>
              </p:ext>
            </p:extLst>
          </p:nvPr>
        </p:nvGraphicFramePr>
        <p:xfrm>
          <a:off x="544947" y="126422"/>
          <a:ext cx="6040581" cy="1157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0581">
                  <a:extLst>
                    <a:ext uri="{9D8B030D-6E8A-4147-A177-3AD203B41FA5}">
                      <a16:colId xmlns:a16="http://schemas.microsoft.com/office/drawing/2014/main" val="153004498"/>
                    </a:ext>
                  </a:extLst>
                </a:gridCol>
              </a:tblGrid>
              <a:tr h="23576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SISTEMA NACIONAL DO PLANEAMENTO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8720175"/>
                  </a:ext>
                </a:extLst>
              </a:tr>
              <a:tr h="62687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            MFFE    - DNP     DNOCP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3755951"/>
                  </a:ext>
                </a:extLst>
              </a:tr>
              <a:tr h="19760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MINISTÉRIO DA COESÃO TERRITORIAL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8930752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32590"/>
              </p:ext>
            </p:extLst>
          </p:nvPr>
        </p:nvGraphicFramePr>
        <p:xfrm>
          <a:off x="6045212" y="112574"/>
          <a:ext cx="6040581" cy="1307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0581">
                  <a:extLst>
                    <a:ext uri="{9D8B030D-6E8A-4147-A177-3AD203B41FA5}">
                      <a16:colId xmlns:a16="http://schemas.microsoft.com/office/drawing/2014/main" val="153004498"/>
                    </a:ext>
                  </a:extLst>
                </a:gridCol>
              </a:tblGrid>
              <a:tr h="23576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ESPECIALISTAS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8720175"/>
                  </a:ext>
                </a:extLst>
              </a:tr>
              <a:tr h="62687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            Planeamento</a:t>
                      </a:r>
                      <a:r>
                        <a:rPr lang="pt-PT" sz="1800" u="none" strike="noStrike" baseline="0" dirty="0">
                          <a:effectLst/>
                        </a:rPr>
                        <a:t> Estratégico, Macroeconomia, Demografia, Género, Ambiente e Mudanças Climáticas, Gestão de Riscos, QPI, Mobilização de Recursos, </a:t>
                      </a:r>
                      <a:r>
                        <a:rPr lang="pt-PT" sz="1800" u="none" strike="noStrike" baseline="0" dirty="0" err="1">
                          <a:effectLst/>
                        </a:rPr>
                        <a:t>Procurement</a:t>
                      </a:r>
                      <a:r>
                        <a:rPr lang="pt-PT" sz="1800" u="none" strike="noStrike" baseline="0" dirty="0">
                          <a:effectLst/>
                        </a:rPr>
                        <a:t>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3755951"/>
                  </a:ext>
                </a:extLst>
              </a:tr>
              <a:tr h="197603">
                <a:tc>
                  <a:txBody>
                    <a:bodyPr/>
                    <a:lstStyle/>
                    <a:p>
                      <a:pPr algn="ctr" fontAlgn="b"/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8930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34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1026521"/>
            <a:ext cx="5390968" cy="539966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-108066" y="0"/>
            <a:ext cx="12300066" cy="1642920"/>
            <a:chOff x="-1" y="-432449"/>
            <a:chExt cx="12300066" cy="1642920"/>
          </a:xfrm>
        </p:grpSpPr>
        <p:sp>
          <p:nvSpPr>
            <p:cNvPr id="4" name="Retângulo 3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269" y="-304473"/>
              <a:ext cx="1564731" cy="755472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5116" y="1208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Orçamentação</a:t>
            </a:r>
            <a:r>
              <a:rPr lang="en-US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Planificação</a:t>
            </a:r>
            <a:endParaRPr lang="pt-PT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94080403"/>
              </p:ext>
            </p:extLst>
          </p:nvPr>
        </p:nvGraphicFramePr>
        <p:xfrm>
          <a:off x="895927" y="1523099"/>
          <a:ext cx="7389091" cy="460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128000" y="2318327"/>
            <a:ext cx="374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Ciclo de Planeamento 2022-2026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113546" y="2791940"/>
            <a:ext cx="3722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/>
              <a:t>Implementação do Sistema de Seguimento e Avaliação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/>
              <a:t>M&amp;E nos Setores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/>
              <a:t>Implementação do Sistema Nacional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76471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02391" y="827864"/>
            <a:ext cx="12192000" cy="2169001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16438D"/>
                </a:solidFill>
                <a:latin typeface="Source Sans Pro" panose="020B0503030403020204" pitchFamily="34" charset="0"/>
              </a:rPr>
              <a:t>8 PRINCIPAIS DESAFIOS DO PEDS II</a:t>
            </a:r>
          </a:p>
        </p:txBody>
      </p:sp>
    </p:spTree>
    <p:extLst>
      <p:ext uri="{BB962C8B-B14F-4D97-AF65-F5344CB8AC3E}">
        <p14:creationId xmlns:p14="http://schemas.microsoft.com/office/powerpoint/2010/main" val="358966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42" y="999031"/>
            <a:ext cx="5390968" cy="539966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-108066" y="0"/>
            <a:ext cx="12300066" cy="1642920"/>
            <a:chOff x="-1" y="-432449"/>
            <a:chExt cx="12300066" cy="1642920"/>
          </a:xfrm>
        </p:grpSpPr>
        <p:sp>
          <p:nvSpPr>
            <p:cNvPr id="4" name="Retângulo 3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5116" y="12086"/>
            <a:ext cx="12043880" cy="1325563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1º - </a:t>
            </a:r>
            <a:r>
              <a:rPr lang="pt-PT" sz="40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ERRADICAÇÃO DA POBREZA EXTREMA E REDUÇÃO DA POBREZA ABSOLUTA</a:t>
            </a:r>
            <a:endParaRPr lang="pt-PT" sz="4000" dirty="0">
              <a:solidFill>
                <a:schemeClr val="bg1"/>
              </a:solidFill>
            </a:endParaRPr>
          </a:p>
        </p:txBody>
      </p:sp>
      <p:grpSp>
        <p:nvGrpSpPr>
          <p:cNvPr id="20" name="Group 168">
            <a:extLst>
              <a:ext uri="{FF2B5EF4-FFF2-40B4-BE49-F238E27FC236}">
                <a16:creationId xmlns:a16="http://schemas.microsoft.com/office/drawing/2014/main" id="{3E4B11A5-C2BC-4FD3-BBA9-021DC237D0D8}"/>
              </a:ext>
            </a:extLst>
          </p:cNvPr>
          <p:cNvGrpSpPr/>
          <p:nvPr/>
        </p:nvGrpSpPr>
        <p:grpSpPr>
          <a:xfrm>
            <a:off x="1580087" y="1308611"/>
            <a:ext cx="8820144" cy="4451858"/>
            <a:chOff x="323117" y="1022658"/>
            <a:chExt cx="8166348" cy="5518098"/>
          </a:xfrm>
        </p:grpSpPr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2CDF61ED-3BC0-477A-9A36-8376B01952D6}"/>
                </a:ext>
              </a:extLst>
            </p:cNvPr>
            <p:cNvSpPr/>
            <p:nvPr/>
          </p:nvSpPr>
          <p:spPr>
            <a:xfrm>
              <a:off x="713853" y="1022658"/>
              <a:ext cx="7693004" cy="457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b="1" dirty="0"/>
                <a:t>Consolidação do Cadastro Social Único </a:t>
              </a:r>
              <a:endParaRPr lang="pt-PT" dirty="0"/>
            </a:p>
          </p:txBody>
        </p:sp>
        <p:sp>
          <p:nvSpPr>
            <p:cNvPr id="22" name="Rectangle 70">
              <a:extLst>
                <a:ext uri="{FF2B5EF4-FFF2-40B4-BE49-F238E27FC236}">
                  <a16:creationId xmlns:a16="http://schemas.microsoft.com/office/drawing/2014/main" id="{A685467F-44BE-481D-8530-8517FBB63EF3}"/>
                </a:ext>
              </a:extLst>
            </p:cNvPr>
            <p:cNvSpPr/>
            <p:nvPr/>
          </p:nvSpPr>
          <p:spPr>
            <a:xfrm>
              <a:off x="1453530" y="4725766"/>
              <a:ext cx="7035935" cy="451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b="1" dirty="0"/>
                <a:t>Medidas de Inclusão educativa 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3" name="Rectangle 74">
              <a:extLst>
                <a:ext uri="{FF2B5EF4-FFF2-40B4-BE49-F238E27FC236}">
                  <a16:creationId xmlns:a16="http://schemas.microsoft.com/office/drawing/2014/main" id="{77990672-82AF-48E8-B7F8-B849D770936C}"/>
                </a:ext>
              </a:extLst>
            </p:cNvPr>
            <p:cNvSpPr/>
            <p:nvPr/>
          </p:nvSpPr>
          <p:spPr>
            <a:xfrm>
              <a:off x="1236728" y="5615747"/>
              <a:ext cx="6910734" cy="451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b="1" dirty="0"/>
                <a:t> Medidas de acesso a Formação, ao Empreendedorismo e Inclusão Produtiva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4" name="Rectangle 78">
              <a:extLst>
                <a:ext uri="{FF2B5EF4-FFF2-40B4-BE49-F238E27FC236}">
                  <a16:creationId xmlns:a16="http://schemas.microsoft.com/office/drawing/2014/main" id="{9F292825-21DE-490D-B178-D4C139E51279}"/>
                </a:ext>
              </a:extLst>
            </p:cNvPr>
            <p:cNvSpPr/>
            <p:nvPr/>
          </p:nvSpPr>
          <p:spPr>
            <a:xfrm>
              <a:off x="1002321" y="6089048"/>
              <a:ext cx="3689774" cy="451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b="1" dirty="0"/>
                <a:t>Medidas de Acesso à Saúde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5" name="Shape1">
              <a:extLst>
                <a:ext uri="{FF2B5EF4-FFF2-40B4-BE49-F238E27FC236}">
                  <a16:creationId xmlns:a16="http://schemas.microsoft.com/office/drawing/2014/main" id="{AD45B1C1-E4A2-486D-A7D5-EDFDF5E1A57D}"/>
                </a:ext>
              </a:extLst>
            </p:cNvPr>
            <p:cNvSpPr/>
            <p:nvPr/>
          </p:nvSpPr>
          <p:spPr>
            <a:xfrm>
              <a:off x="1413728" y="3238645"/>
              <a:ext cx="64167" cy="896973"/>
            </a:xfrm>
            <a:custGeom>
              <a:avLst/>
              <a:gdLst/>
              <a:ahLst/>
              <a:cxnLst/>
              <a:rect l="l" t="t" r="r" b="b"/>
              <a:pathLst>
                <a:path w="18" h="255" extrusionOk="0">
                  <a:moveTo>
                    <a:pt x="5" y="255"/>
                  </a:moveTo>
                  <a:cubicBezTo>
                    <a:pt x="5" y="255"/>
                    <a:pt x="4" y="255"/>
                    <a:pt x="4" y="255"/>
                  </a:cubicBezTo>
                  <a:cubicBezTo>
                    <a:pt x="2" y="254"/>
                    <a:pt x="0" y="252"/>
                    <a:pt x="0" y="249"/>
                  </a:cubicBezTo>
                  <a:cubicBezTo>
                    <a:pt x="6" y="209"/>
                    <a:pt x="9" y="168"/>
                    <a:pt x="9" y="128"/>
                  </a:cubicBezTo>
                  <a:cubicBezTo>
                    <a:pt x="9" y="87"/>
                    <a:pt x="6" y="46"/>
                    <a:pt x="0" y="6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5" y="45"/>
                    <a:pt x="18" y="86"/>
                    <a:pt x="18" y="128"/>
                  </a:cubicBezTo>
                  <a:cubicBezTo>
                    <a:pt x="18" y="169"/>
                    <a:pt x="15" y="210"/>
                    <a:pt x="10" y="251"/>
                  </a:cubicBezTo>
                  <a:cubicBezTo>
                    <a:pt x="9" y="253"/>
                    <a:pt x="7" y="255"/>
                    <a:pt x="5" y="255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1">
              <a:extLst>
                <a:ext uri="{FF2B5EF4-FFF2-40B4-BE49-F238E27FC236}">
                  <a16:creationId xmlns:a16="http://schemas.microsoft.com/office/drawing/2014/main" id="{59061D3F-C899-4900-8038-2E38416AF885}"/>
                </a:ext>
              </a:extLst>
            </p:cNvPr>
            <p:cNvSpPr/>
            <p:nvPr/>
          </p:nvSpPr>
          <p:spPr>
            <a:xfrm>
              <a:off x="865259" y="1928418"/>
              <a:ext cx="377851" cy="621880"/>
            </a:xfrm>
            <a:custGeom>
              <a:avLst/>
              <a:gdLst/>
              <a:ahLst/>
              <a:cxnLst/>
              <a:rect l="l" t="t" r="r" b="b"/>
              <a:pathLst>
                <a:path w="112" h="184" extrusionOk="0">
                  <a:moveTo>
                    <a:pt x="106" y="184"/>
                  </a:moveTo>
                  <a:cubicBezTo>
                    <a:pt x="105" y="184"/>
                    <a:pt x="103" y="183"/>
                    <a:pt x="102" y="182"/>
                  </a:cubicBezTo>
                  <a:cubicBezTo>
                    <a:pt x="76" y="120"/>
                    <a:pt x="42" y="62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0" y="57"/>
                    <a:pt x="84" y="116"/>
                    <a:pt x="111" y="178"/>
                  </a:cubicBezTo>
                  <a:cubicBezTo>
                    <a:pt x="112" y="180"/>
                    <a:pt x="111" y="183"/>
                    <a:pt x="108" y="184"/>
                  </a:cubicBezTo>
                  <a:cubicBezTo>
                    <a:pt x="108" y="184"/>
                    <a:pt x="107" y="184"/>
                    <a:pt x="106" y="1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1">
              <a:extLst>
                <a:ext uri="{FF2B5EF4-FFF2-40B4-BE49-F238E27FC236}">
                  <a16:creationId xmlns:a16="http://schemas.microsoft.com/office/drawing/2014/main" id="{9A9A063F-4697-469B-983B-03B38A87A74B}"/>
                </a:ext>
              </a:extLst>
            </p:cNvPr>
            <p:cNvSpPr/>
            <p:nvPr/>
          </p:nvSpPr>
          <p:spPr>
            <a:xfrm rot="20615121">
              <a:off x="912241" y="4836408"/>
              <a:ext cx="389300" cy="640724"/>
            </a:xfrm>
            <a:custGeom>
              <a:avLst/>
              <a:gdLst/>
              <a:ahLst/>
              <a:cxnLst/>
              <a:rect l="l" t="t" r="r" b="b"/>
              <a:pathLst>
                <a:path w="112" h="184" extrusionOk="0">
                  <a:moveTo>
                    <a:pt x="5" y="184"/>
                  </a:moveTo>
                  <a:cubicBezTo>
                    <a:pt x="4" y="184"/>
                    <a:pt x="3" y="184"/>
                    <a:pt x="2" y="183"/>
                  </a:cubicBezTo>
                  <a:cubicBezTo>
                    <a:pt x="0" y="182"/>
                    <a:pt x="0" y="179"/>
                    <a:pt x="1" y="177"/>
                  </a:cubicBezTo>
                  <a:cubicBezTo>
                    <a:pt x="42" y="123"/>
                    <a:pt x="76" y="65"/>
                    <a:pt x="102" y="3"/>
                  </a:cubicBezTo>
                  <a:cubicBezTo>
                    <a:pt x="103" y="1"/>
                    <a:pt x="106" y="0"/>
                    <a:pt x="108" y="1"/>
                  </a:cubicBezTo>
                  <a:cubicBezTo>
                    <a:pt x="111" y="2"/>
                    <a:pt x="112" y="4"/>
                    <a:pt x="111" y="7"/>
                  </a:cubicBezTo>
                  <a:cubicBezTo>
                    <a:pt x="84" y="69"/>
                    <a:pt x="50" y="128"/>
                    <a:pt x="9" y="183"/>
                  </a:cubicBezTo>
                  <a:cubicBezTo>
                    <a:pt x="8" y="184"/>
                    <a:pt x="6" y="184"/>
                    <a:pt x="5" y="1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1">
              <a:extLst>
                <a:ext uri="{FF2B5EF4-FFF2-40B4-BE49-F238E27FC236}">
                  <a16:creationId xmlns:a16="http://schemas.microsoft.com/office/drawing/2014/main" id="{6E46615B-BE73-45D6-8E5E-C0A9BC70BF99}"/>
                </a:ext>
              </a:extLst>
            </p:cNvPr>
            <p:cNvSpPr/>
            <p:nvPr/>
          </p:nvSpPr>
          <p:spPr>
            <a:xfrm>
              <a:off x="323117" y="1317466"/>
              <a:ext cx="706259" cy="7077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 dirty="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29" name="Shape1">
              <a:extLst>
                <a:ext uri="{FF2B5EF4-FFF2-40B4-BE49-F238E27FC236}">
                  <a16:creationId xmlns:a16="http://schemas.microsoft.com/office/drawing/2014/main" id="{A3E4DBE1-B3F8-469E-AE57-3B6C251EBE81}"/>
                </a:ext>
              </a:extLst>
            </p:cNvPr>
            <p:cNvSpPr/>
            <p:nvPr/>
          </p:nvSpPr>
          <p:spPr>
            <a:xfrm>
              <a:off x="1002321" y="2536543"/>
              <a:ext cx="706259" cy="7077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30" name="Shape1">
              <a:extLst>
                <a:ext uri="{FF2B5EF4-FFF2-40B4-BE49-F238E27FC236}">
                  <a16:creationId xmlns:a16="http://schemas.microsoft.com/office/drawing/2014/main" id="{884E3C5F-B630-4C3E-B13A-9F8D47CC4E40}"/>
                </a:ext>
              </a:extLst>
            </p:cNvPr>
            <p:cNvSpPr/>
            <p:nvPr/>
          </p:nvSpPr>
          <p:spPr>
            <a:xfrm>
              <a:off x="983264" y="4128681"/>
              <a:ext cx="706259" cy="70772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31" name="Shape1">
              <a:extLst>
                <a:ext uri="{FF2B5EF4-FFF2-40B4-BE49-F238E27FC236}">
                  <a16:creationId xmlns:a16="http://schemas.microsoft.com/office/drawing/2014/main" id="{A83BCC78-0737-4C82-91A0-D22A70BA5615}"/>
                </a:ext>
              </a:extLst>
            </p:cNvPr>
            <p:cNvSpPr/>
            <p:nvPr/>
          </p:nvSpPr>
          <p:spPr>
            <a:xfrm>
              <a:off x="558380" y="5536696"/>
              <a:ext cx="706259" cy="7077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50905" y="3206989"/>
            <a:ext cx="2293764" cy="1945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Open Sans Condensed" panose="020B0806030504020204"/>
              </a:rPr>
              <a:t>Maior prioridade do Plano Estratégico Desenvolvimento Sustentável 2022-2026</a:t>
            </a: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9F292825-21DE-490D-B178-D4C139E51279}"/>
              </a:ext>
            </a:extLst>
          </p:cNvPr>
          <p:cNvSpPr/>
          <p:nvPr/>
        </p:nvSpPr>
        <p:spPr>
          <a:xfrm>
            <a:off x="332080" y="6397534"/>
            <a:ext cx="11648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FF"/>
              </a:buClr>
              <a:buSzPts val="2300"/>
            </a:pPr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anose="020B08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Assim  garantimos, a recuperação e inclusão social para Não Deixar Ninguém para Trás</a:t>
            </a:r>
          </a:p>
        </p:txBody>
      </p:sp>
      <p:sp>
        <p:nvSpPr>
          <p:cNvPr id="34" name="Shape1">
            <a:extLst>
              <a:ext uri="{FF2B5EF4-FFF2-40B4-BE49-F238E27FC236}">
                <a16:creationId xmlns:a16="http://schemas.microsoft.com/office/drawing/2014/main" id="{6E46615B-BE73-45D6-8E5E-C0A9BC70BF99}"/>
              </a:ext>
            </a:extLst>
          </p:cNvPr>
          <p:cNvSpPr/>
          <p:nvPr/>
        </p:nvSpPr>
        <p:spPr>
          <a:xfrm>
            <a:off x="1316350" y="5813129"/>
            <a:ext cx="788457" cy="5786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pt-BR" sz="1400" dirty="0">
              <a:solidFill>
                <a:schemeClr val="dk1"/>
              </a:solidFill>
              <a:latin typeface="Helvetica" pitchFamily="2" charset="0"/>
              <a:cs typeface="Calibri"/>
              <a:sym typeface="Calibri"/>
            </a:endParaRPr>
          </a:p>
        </p:txBody>
      </p:sp>
      <p:sp>
        <p:nvSpPr>
          <p:cNvPr id="35" name="Shape1">
            <a:extLst>
              <a:ext uri="{FF2B5EF4-FFF2-40B4-BE49-F238E27FC236}">
                <a16:creationId xmlns:a16="http://schemas.microsoft.com/office/drawing/2014/main" id="{9A9A063F-4697-469B-983B-03B38A87A74B}"/>
              </a:ext>
            </a:extLst>
          </p:cNvPr>
          <p:cNvSpPr/>
          <p:nvPr/>
        </p:nvSpPr>
        <p:spPr>
          <a:xfrm>
            <a:off x="1862611" y="5521396"/>
            <a:ext cx="242195" cy="305161"/>
          </a:xfrm>
          <a:custGeom>
            <a:avLst/>
            <a:gdLst/>
            <a:ahLst/>
            <a:cxnLst/>
            <a:rect l="l" t="t" r="r" b="b"/>
            <a:pathLst>
              <a:path w="112" h="184" extrusionOk="0">
                <a:moveTo>
                  <a:pt x="5" y="184"/>
                </a:moveTo>
                <a:cubicBezTo>
                  <a:pt x="4" y="184"/>
                  <a:pt x="3" y="184"/>
                  <a:pt x="2" y="183"/>
                </a:cubicBezTo>
                <a:cubicBezTo>
                  <a:pt x="0" y="182"/>
                  <a:pt x="0" y="179"/>
                  <a:pt x="1" y="177"/>
                </a:cubicBezTo>
                <a:cubicBezTo>
                  <a:pt x="42" y="123"/>
                  <a:pt x="76" y="65"/>
                  <a:pt x="102" y="3"/>
                </a:cubicBezTo>
                <a:cubicBezTo>
                  <a:pt x="103" y="1"/>
                  <a:pt x="106" y="0"/>
                  <a:pt x="108" y="1"/>
                </a:cubicBezTo>
                <a:cubicBezTo>
                  <a:pt x="111" y="2"/>
                  <a:pt x="112" y="4"/>
                  <a:pt x="111" y="7"/>
                </a:cubicBezTo>
                <a:cubicBezTo>
                  <a:pt x="84" y="69"/>
                  <a:pt x="50" y="128"/>
                  <a:pt x="9" y="183"/>
                </a:cubicBezTo>
                <a:cubicBezTo>
                  <a:pt x="8" y="184"/>
                  <a:pt x="6" y="184"/>
                  <a:pt x="5" y="184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b="0" i="0" u="none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6" name="Rectangle 78">
            <a:extLst>
              <a:ext uri="{FF2B5EF4-FFF2-40B4-BE49-F238E27FC236}">
                <a16:creationId xmlns:a16="http://schemas.microsoft.com/office/drawing/2014/main" id="{9F292825-21DE-490D-B178-D4C139E51279}"/>
              </a:ext>
            </a:extLst>
          </p:cNvPr>
          <p:cNvSpPr/>
          <p:nvPr/>
        </p:nvSpPr>
        <p:spPr>
          <a:xfrm>
            <a:off x="2094798" y="5889804"/>
            <a:ext cx="4598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ts val="2300"/>
            </a:pPr>
            <a:r>
              <a:rPr lang="pt-PT" b="1" dirty="0"/>
              <a:t>Medidas de Acesso à habitação condigna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8" name="Rectangle 66">
            <a:extLst>
              <a:ext uri="{FF2B5EF4-FFF2-40B4-BE49-F238E27FC236}">
                <a16:creationId xmlns:a16="http://schemas.microsoft.com/office/drawing/2014/main" id="{2CDF61ED-3BC0-477A-9A36-8376B01952D6}"/>
              </a:ext>
            </a:extLst>
          </p:cNvPr>
          <p:cNvSpPr/>
          <p:nvPr/>
        </p:nvSpPr>
        <p:spPr>
          <a:xfrm>
            <a:off x="2972293" y="2646959"/>
            <a:ext cx="9726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Cuidados e proteção para evitar crianças na rua, exploração e abusos sexuais e trabalho infantil.</a:t>
            </a:r>
            <a:endParaRPr lang="pt-PT" dirty="0"/>
          </a:p>
          <a:p>
            <a:r>
              <a:rPr lang="pt-PT" b="1" dirty="0"/>
              <a:t>Alargamento da rede de cuidados a idosos. </a:t>
            </a:r>
            <a:endParaRPr lang="pt-PT" dirty="0"/>
          </a:p>
        </p:txBody>
      </p:sp>
      <p:sp>
        <p:nvSpPr>
          <p:cNvPr id="2" name="Retângulo 1"/>
          <p:cNvSpPr/>
          <p:nvPr/>
        </p:nvSpPr>
        <p:spPr>
          <a:xfrm>
            <a:off x="2972293" y="4016115"/>
            <a:ext cx="800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ts val="2300"/>
            </a:pPr>
            <a:r>
              <a:rPr lang="pt-PT" b="1" dirty="0"/>
              <a:t>Medidas para o acesso aos cuidados e proteção das criança, adolescentes e idosos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93085" y="16010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/>
              <a:t>Alargamento do acesso ao Rendimento Social de Inclusão </a:t>
            </a:r>
            <a:endParaRPr lang="pt-PT" dirty="0"/>
          </a:p>
          <a:p>
            <a:r>
              <a:rPr lang="pt-PT" b="1" dirty="0"/>
              <a:t>Alargamento da cobertura da pensão social </a:t>
            </a: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2972293" y="3775775"/>
            <a:ext cx="6000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Expansão do emprego temporário, em especial no meio rural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2801001" y="2337635"/>
            <a:ext cx="6000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Expansão do emprego temporário, em especial no meio rural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613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/>
          <p:cNvGrpSpPr/>
          <p:nvPr/>
        </p:nvGrpSpPr>
        <p:grpSpPr>
          <a:xfrm>
            <a:off x="0" y="36765"/>
            <a:ext cx="12108996" cy="1642920"/>
            <a:chOff x="-1" y="-432449"/>
            <a:chExt cx="12300066" cy="1642920"/>
          </a:xfrm>
        </p:grpSpPr>
        <p:sp>
          <p:nvSpPr>
            <p:cNvPr id="50" name="Retângulo 49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22" y="1005044"/>
            <a:ext cx="5390968" cy="5399660"/>
          </a:xfrm>
          <a:prstGeom prst="rect">
            <a:avLst/>
          </a:prstGeom>
        </p:spPr>
      </p:pic>
      <p:sp>
        <p:nvSpPr>
          <p:cNvPr id="41" name="Título 17"/>
          <p:cNvSpPr txBox="1">
            <a:spLocks/>
          </p:cNvSpPr>
          <p:nvPr/>
        </p:nvSpPr>
        <p:spPr>
          <a:xfrm>
            <a:off x="65116" y="12086"/>
            <a:ext cx="12043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48" name="Título 17"/>
          <p:cNvSpPr txBox="1">
            <a:spLocks/>
          </p:cNvSpPr>
          <p:nvPr/>
        </p:nvSpPr>
        <p:spPr>
          <a:xfrm>
            <a:off x="0" y="425074"/>
            <a:ext cx="12043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4000" dirty="0"/>
          </a:p>
        </p:txBody>
      </p:sp>
      <p:sp>
        <p:nvSpPr>
          <p:cNvPr id="10" name="Retângulo 9"/>
          <p:cNvSpPr/>
          <p:nvPr/>
        </p:nvSpPr>
        <p:spPr>
          <a:xfrm>
            <a:off x="421320" y="1309988"/>
            <a:ext cx="5107121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Qualificar o jovem para o emprego e o empreendedorismo 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de excelência   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o desporto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ítulo 17"/>
          <p:cNvSpPr txBox="1">
            <a:spLocks/>
          </p:cNvSpPr>
          <p:nvPr/>
        </p:nvSpPr>
        <p:spPr>
          <a:xfrm>
            <a:off x="130232" y="0"/>
            <a:ext cx="12043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2º - </a:t>
            </a:r>
            <a:r>
              <a:rPr lang="pt-PT" sz="4000" dirty="0">
                <a:solidFill>
                  <a:schemeClr val="bg1"/>
                </a:solidFill>
                <a:latin typeface="Open Sans Condensed" panose="020B0806030504020204"/>
              </a:rPr>
              <a:t>APOSTAR NOS JOVENS COMO FUTURO DE CABO VERDE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32558" y="2848347"/>
            <a:ext cx="12108996" cy="1642920"/>
            <a:chOff x="-1" y="-432449"/>
            <a:chExt cx="12300066" cy="1642920"/>
          </a:xfrm>
        </p:grpSpPr>
        <p:sp>
          <p:nvSpPr>
            <p:cNvPr id="55" name="Retângulo 54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201887" y="3008779"/>
            <a:ext cx="1114243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3º - </a:t>
            </a:r>
            <a:r>
              <a:rPr lang="pt-PT" sz="4000" b="1" dirty="0">
                <a:solidFill>
                  <a:schemeClr val="bg1"/>
                </a:solidFill>
                <a:latin typeface="Open Sans Condensed" panose="020B0806030504020204"/>
              </a:rPr>
              <a:t>DIVERSIFICAÇÃO DA ECONOMIA E RESILIÊNCIA</a:t>
            </a:r>
            <a:endParaRPr lang="pt-PT" sz="4000" dirty="0">
              <a:solidFill>
                <a:schemeClr val="bg1"/>
              </a:solidFill>
              <a:latin typeface="Open Sans Condensed" panose="020B0806030504020204"/>
            </a:endParaRPr>
          </a:p>
          <a:p>
            <a:r>
              <a:rPr lang="en-US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pt-PT" dirty="0">
              <a:solidFill>
                <a:schemeClr val="bg1"/>
              </a:solidFill>
              <a:latin typeface="Open Sans Condensed" panose="020B0806030504020204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62457" y="3993664"/>
            <a:ext cx="6096000" cy="2782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o ambiente de negócios 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conectividade, a mobilidade e os transportes 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Retoma e crescimento sustentável do turismo 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a Economia verde 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a Economia Azul 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a economia digital 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a indústria e o comércio 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5519220" y="1337649"/>
            <a:ext cx="6096000" cy="1494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Dinamizar o voluntariado, o associativismo e o intercâmbio juvenil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habitação específico dirigido aos jovens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Empreender na cultura e nas indústrias criativas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353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/>
          <p:cNvGrpSpPr/>
          <p:nvPr/>
        </p:nvGrpSpPr>
        <p:grpSpPr>
          <a:xfrm>
            <a:off x="0" y="36765"/>
            <a:ext cx="12108996" cy="1642920"/>
            <a:chOff x="-1" y="-432449"/>
            <a:chExt cx="12300066" cy="1642920"/>
          </a:xfrm>
        </p:grpSpPr>
        <p:sp>
          <p:nvSpPr>
            <p:cNvPr id="50" name="Retângulo 49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22" y="1005044"/>
            <a:ext cx="5390968" cy="5399660"/>
          </a:xfrm>
          <a:prstGeom prst="rect">
            <a:avLst/>
          </a:prstGeom>
        </p:spPr>
      </p:pic>
      <p:sp>
        <p:nvSpPr>
          <p:cNvPr id="41" name="Título 17"/>
          <p:cNvSpPr txBox="1">
            <a:spLocks/>
          </p:cNvSpPr>
          <p:nvPr/>
        </p:nvSpPr>
        <p:spPr>
          <a:xfrm>
            <a:off x="65116" y="12086"/>
            <a:ext cx="12043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48" name="Título 17"/>
          <p:cNvSpPr txBox="1">
            <a:spLocks/>
          </p:cNvSpPr>
          <p:nvPr/>
        </p:nvSpPr>
        <p:spPr>
          <a:xfrm>
            <a:off x="0" y="425074"/>
            <a:ext cx="12043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4000" dirty="0"/>
          </a:p>
        </p:txBody>
      </p:sp>
      <p:sp>
        <p:nvSpPr>
          <p:cNvPr id="10" name="Retângulo 9"/>
          <p:cNvSpPr/>
          <p:nvPr/>
        </p:nvSpPr>
        <p:spPr>
          <a:xfrm>
            <a:off x="454261" y="1119840"/>
            <a:ext cx="5107121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Garantir Saúde e Qualidade de Vida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Habitar com dignidade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Igualdade, Equidade de Género e Inclusão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Desenvolver a economia social e solidária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ítulo 17"/>
          <p:cNvSpPr txBox="1">
            <a:spLocks/>
          </p:cNvSpPr>
          <p:nvPr/>
        </p:nvSpPr>
        <p:spPr>
          <a:xfrm>
            <a:off x="130232" y="0"/>
            <a:ext cx="12043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4º - </a:t>
            </a:r>
            <a:r>
              <a:rPr lang="pt-PT" sz="4000" b="1" dirty="0">
                <a:solidFill>
                  <a:schemeClr val="bg1"/>
                </a:solidFill>
                <a:latin typeface="Open Sans Condensed" panose="020B0806030504020204"/>
              </a:rPr>
              <a:t>CABO VERDE INCLUSIVO E SOCIAL</a:t>
            </a:r>
            <a:endParaRPr lang="pt-PT" sz="4000" dirty="0">
              <a:solidFill>
                <a:schemeClr val="bg1"/>
              </a:solidFill>
              <a:latin typeface="Open Sans Condensed" panose="020B0806030504020204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32558" y="2848347"/>
            <a:ext cx="12108996" cy="1642920"/>
            <a:chOff x="-1" y="-432449"/>
            <a:chExt cx="12300066" cy="1642920"/>
          </a:xfrm>
        </p:grpSpPr>
        <p:sp>
          <p:nvSpPr>
            <p:cNvPr id="55" name="Retângulo 54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201887" y="3008779"/>
            <a:ext cx="1114243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5º - </a:t>
            </a:r>
            <a:r>
              <a:rPr lang="pt-PT" sz="4000" b="1" dirty="0">
                <a:solidFill>
                  <a:schemeClr val="bg1"/>
                </a:solidFill>
                <a:latin typeface="Open Sans Condensed" panose="020B0806030504020204"/>
              </a:rPr>
              <a:t>CABO VERDE SEGURO E COM JUSTIÇA EFECTIVA</a:t>
            </a:r>
          </a:p>
          <a:p>
            <a:r>
              <a:rPr lang="en-US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pt-PT" dirty="0">
              <a:solidFill>
                <a:schemeClr val="bg1"/>
              </a:solidFill>
              <a:latin typeface="Open Sans Condensed" panose="020B0806030504020204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54261" y="4138664"/>
            <a:ext cx="8633791" cy="162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Segurança Interna como pilar estruturante da Segurança Nacional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Garantir a Defesa Nacional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Uma justiça efetiva, preventiva, célere, acessível, imparcial e transparente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5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/>
          <p:cNvGrpSpPr/>
          <p:nvPr/>
        </p:nvGrpSpPr>
        <p:grpSpPr>
          <a:xfrm>
            <a:off x="0" y="30040"/>
            <a:ext cx="12108996" cy="2075814"/>
            <a:chOff x="-1" y="-432449"/>
            <a:chExt cx="12300066" cy="2075814"/>
          </a:xfrm>
        </p:grpSpPr>
        <p:sp>
          <p:nvSpPr>
            <p:cNvPr id="50" name="Retângulo 49"/>
            <p:cNvSpPr/>
            <p:nvPr/>
          </p:nvSpPr>
          <p:spPr>
            <a:xfrm>
              <a:off x="108065" y="-432449"/>
              <a:ext cx="12192000" cy="207581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22" y="1005044"/>
            <a:ext cx="5390968" cy="5399660"/>
          </a:xfrm>
          <a:prstGeom prst="rect">
            <a:avLst/>
          </a:prstGeom>
        </p:spPr>
      </p:pic>
      <p:sp>
        <p:nvSpPr>
          <p:cNvPr id="41" name="Título 17"/>
          <p:cNvSpPr txBox="1">
            <a:spLocks/>
          </p:cNvSpPr>
          <p:nvPr/>
        </p:nvSpPr>
        <p:spPr>
          <a:xfrm>
            <a:off x="65116" y="12086"/>
            <a:ext cx="12043880" cy="2493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48" name="Título 17"/>
          <p:cNvSpPr txBox="1">
            <a:spLocks/>
          </p:cNvSpPr>
          <p:nvPr/>
        </p:nvSpPr>
        <p:spPr>
          <a:xfrm>
            <a:off x="0" y="425074"/>
            <a:ext cx="12043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4000" dirty="0"/>
          </a:p>
        </p:txBody>
      </p:sp>
      <p:sp>
        <p:nvSpPr>
          <p:cNvPr id="53" name="Título 17"/>
          <p:cNvSpPr txBox="1">
            <a:spLocks/>
          </p:cNvSpPr>
          <p:nvPr/>
        </p:nvSpPr>
        <p:spPr>
          <a:xfrm>
            <a:off x="106387" y="946274"/>
            <a:ext cx="12336954" cy="84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6000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6º - </a:t>
            </a:r>
            <a:r>
              <a:rPr lang="pt-PT" sz="16000" b="1" dirty="0">
                <a:solidFill>
                  <a:schemeClr val="bg1"/>
                </a:solidFill>
                <a:latin typeface="Open Sans Condensed" panose="020B0806030504020204"/>
              </a:rPr>
              <a:t>MELHORAR A QUALIDADE DAS CIDADES, DAS VILAS E DAS LOCALIDADES</a:t>
            </a:r>
          </a:p>
          <a:p>
            <a:pPr lvl="0"/>
            <a:endParaRPr lang="pt-PT" sz="16000" b="1" dirty="0">
              <a:solidFill>
                <a:schemeClr val="bg1"/>
              </a:solidFill>
              <a:latin typeface="Open Sans Condensed" panose="020B0806030504020204"/>
            </a:endParaRPr>
          </a:p>
          <a:p>
            <a:pPr lvl="0"/>
            <a:r>
              <a:rPr lang="pt-PT" sz="16000" b="1" dirty="0">
                <a:solidFill>
                  <a:schemeClr val="bg1"/>
                </a:solidFill>
                <a:latin typeface="Open Sans Condensed" panose="020B0806030504020204"/>
              </a:rPr>
              <a:t>7º - PROMOVER A COESÃO TERRITORIAL</a:t>
            </a:r>
            <a:endParaRPr lang="pt-PT" sz="16000" dirty="0">
              <a:solidFill>
                <a:schemeClr val="bg1"/>
              </a:solidFill>
              <a:latin typeface="Open Sans Condensed" panose="020B0806030504020204"/>
            </a:endParaRPr>
          </a:p>
          <a:p>
            <a:pPr lvl="0"/>
            <a:endParaRPr lang="pt-PT" sz="14400" dirty="0">
              <a:solidFill>
                <a:schemeClr val="bg1"/>
              </a:solidFill>
              <a:latin typeface="Open Sans Condensed" panose="020B0806030504020204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83004" y="3569274"/>
            <a:ext cx="12108996" cy="1370714"/>
            <a:chOff x="-1" y="-432449"/>
            <a:chExt cx="12300066" cy="1642920"/>
          </a:xfrm>
        </p:grpSpPr>
        <p:sp>
          <p:nvSpPr>
            <p:cNvPr id="55" name="Retângulo 54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189391" y="3584860"/>
            <a:ext cx="111424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8º - </a:t>
            </a:r>
            <a:r>
              <a:rPr lang="pt-PT" sz="4000" b="1" dirty="0">
                <a:solidFill>
                  <a:schemeClr val="bg1"/>
                </a:solidFill>
                <a:latin typeface="Open Sans Condensed" panose="020B0806030504020204"/>
              </a:rPr>
              <a:t>BOA GOVERNAÇÃO</a:t>
            </a:r>
            <a:endParaRPr lang="pt-PT" sz="4000" dirty="0">
              <a:solidFill>
                <a:schemeClr val="bg1"/>
              </a:solidFill>
              <a:latin typeface="Open Sans Condensed" panose="020B0806030504020204"/>
            </a:endParaRPr>
          </a:p>
          <a:p>
            <a:endParaRPr lang="pt-PT" sz="4000" b="1" dirty="0">
              <a:solidFill>
                <a:schemeClr val="bg1"/>
              </a:solidFill>
              <a:latin typeface="Open Sans Condensed" panose="020B0806030504020204"/>
            </a:endParaRPr>
          </a:p>
          <a:p>
            <a:r>
              <a:rPr lang="en-US" b="1" dirty="0">
                <a:solidFill>
                  <a:schemeClr val="bg1"/>
                </a:solidFill>
                <a:latin typeface="Open Sans Condensed" panose="020B0806030504020204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pt-PT" dirty="0">
              <a:solidFill>
                <a:schemeClr val="bg1"/>
              </a:solidFill>
              <a:latin typeface="Open Sans Condensed" panose="020B0806030504020204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6387" y="4348694"/>
            <a:ext cx="10119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Modernização do Estado e da Administração Pública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Aperfeiçoamento, modernização e reforço da credibilização do sistema eleitoral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Reforço das condições de exercício da oposição democrática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Reforço da luta contra a corrupção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Reforço da parceria com ONG e organizações da sociedade civil sem fins lucrativos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Reforço da independência da comunicação  e promoção da sustentabilidade  da imprensa privada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3125" y="2311443"/>
            <a:ext cx="6096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/>
              <a:t>Reformar o atual modelo de Governança Territorial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/>
              <a:t>Fomentar a Coesão Social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/>
              <a:t>Promover a Competitividade Territorial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80169" y="2333341"/>
            <a:ext cx="5822441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/>
              <a:t>Ordenar o Território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/>
              <a:t>Valorizar os Recursos Territoriais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/>
              <a:t>Estimular a Sustentabilidade Ambiental</a:t>
            </a:r>
          </a:p>
        </p:txBody>
      </p:sp>
    </p:spTree>
    <p:extLst>
      <p:ext uri="{BB962C8B-B14F-4D97-AF65-F5344CB8AC3E}">
        <p14:creationId xmlns:p14="http://schemas.microsoft.com/office/powerpoint/2010/main" val="36866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1026521"/>
            <a:ext cx="5390968" cy="53996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02391" y="3127720"/>
            <a:ext cx="12192000" cy="2169001"/>
          </a:xfrm>
        </p:spPr>
        <p:txBody>
          <a:bodyPr/>
          <a:lstStyle/>
          <a:p>
            <a:r>
              <a:rPr lang="pt-PT" dirty="0">
                <a:solidFill>
                  <a:srgbClr val="16438D"/>
                </a:solidFill>
                <a:latin typeface="Source Sans Pro" panose="020B0503030403020204" pitchFamily="34" charset="0"/>
              </a:rPr>
              <a:t>OBRIGADO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55535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i="1" dirty="0">
                <a:latin typeface="Source Sans Pro" panose="020B0503030403020204" pitchFamily="34" charset="0"/>
              </a:rPr>
              <a:t>Direção Nacional de Planeamento</a:t>
            </a:r>
            <a:br>
              <a:rPr lang="pt-PT" i="1" dirty="0">
                <a:latin typeface="Source Sans Pro" panose="020B0503030403020204" pitchFamily="34" charset="0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457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1026521"/>
            <a:ext cx="5390968" cy="539966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-108066" y="0"/>
            <a:ext cx="12300066" cy="1642920"/>
            <a:chOff x="-1" y="-432449"/>
            <a:chExt cx="12300066" cy="1642920"/>
          </a:xfrm>
        </p:grpSpPr>
        <p:sp>
          <p:nvSpPr>
            <p:cNvPr id="4" name="Retângulo 3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269" y="-304473"/>
              <a:ext cx="1564731" cy="755472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5116" y="1208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O PEDS 2017-2021 CHEGOU AO FIM…</a:t>
            </a:r>
            <a:endParaRPr lang="pt-PT" dirty="0">
              <a:solidFill>
                <a:schemeClr val="bg1"/>
              </a:solidFill>
            </a:endParaRPr>
          </a:p>
        </p:txBody>
      </p:sp>
      <p:grpSp>
        <p:nvGrpSpPr>
          <p:cNvPr id="20" name="Group 168">
            <a:extLst>
              <a:ext uri="{FF2B5EF4-FFF2-40B4-BE49-F238E27FC236}">
                <a16:creationId xmlns:a16="http://schemas.microsoft.com/office/drawing/2014/main" id="{3E4B11A5-C2BC-4FD3-BBA9-021DC237D0D8}"/>
              </a:ext>
            </a:extLst>
          </p:cNvPr>
          <p:cNvGrpSpPr/>
          <p:nvPr/>
        </p:nvGrpSpPr>
        <p:grpSpPr>
          <a:xfrm>
            <a:off x="1809146" y="1473329"/>
            <a:ext cx="9951929" cy="3946655"/>
            <a:chOff x="236720" y="1253112"/>
            <a:chExt cx="8399261" cy="4826905"/>
          </a:xfrm>
        </p:grpSpPr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2CDF61ED-3BC0-477A-9A36-8376B01952D6}"/>
                </a:ext>
              </a:extLst>
            </p:cNvPr>
            <p:cNvSpPr/>
            <p:nvPr/>
          </p:nvSpPr>
          <p:spPr>
            <a:xfrm>
              <a:off x="983159" y="1253112"/>
              <a:ext cx="7652822" cy="1016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Os 17 ODS foram plasmados nos 13 compromissos da década do Programa do Governo 2016-2021</a:t>
              </a:r>
            </a:p>
            <a:p>
              <a:pPr>
                <a:buClr>
                  <a:srgbClr val="FFFFFF"/>
                </a:buClr>
                <a:buSzPts val="2300"/>
              </a:pP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2" name="Rectangle 70">
              <a:extLst>
                <a:ext uri="{FF2B5EF4-FFF2-40B4-BE49-F238E27FC236}">
                  <a16:creationId xmlns:a16="http://schemas.microsoft.com/office/drawing/2014/main" id="{A685467F-44BE-481D-8530-8517FBB63EF3}"/>
                </a:ext>
              </a:extLst>
            </p:cNvPr>
            <p:cNvSpPr/>
            <p:nvPr/>
          </p:nvSpPr>
          <p:spPr>
            <a:xfrm>
              <a:off x="1555811" y="2278769"/>
              <a:ext cx="6654953" cy="191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 PEDS operacionalizou o Programa do Governo alinhado com os ODS</a:t>
              </a:r>
            </a:p>
            <a:p>
              <a:pPr lvl="0">
                <a:buClr>
                  <a:srgbClr val="FFFFFF"/>
                </a:buClr>
                <a:buSzPts val="2300"/>
              </a:pPr>
              <a:endParaRPr lang="pt-PT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lvl="0">
                <a:buClr>
                  <a:srgbClr val="FFFFFF"/>
                </a:buClr>
                <a:buSzPts val="2300"/>
              </a:pPr>
              <a:endParaRPr lang="pt-PT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Regionalizamos o PEDS 2017- 2021</a:t>
              </a:r>
            </a:p>
            <a:p>
              <a:pPr>
                <a:buClr>
                  <a:srgbClr val="FFFFFF"/>
                </a:buClr>
                <a:buSzPts val="2300"/>
              </a:pPr>
              <a:r>
                <a:rPr lang="pt-PT" sz="1600" dirty="0"/>
                <a:t> </a:t>
              </a:r>
            </a:p>
            <a:p>
              <a:pPr marL="285750" lvl="0" indent="-285750">
                <a:buClr>
                  <a:srgbClr val="FFFFFF"/>
                </a:buClr>
                <a:buSzPts val="2300"/>
                <a:buFontTx/>
                <a:buChar char="-"/>
              </a:pP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3" name="Rectangle 74">
              <a:extLst>
                <a:ext uri="{FF2B5EF4-FFF2-40B4-BE49-F238E27FC236}">
                  <a16:creationId xmlns:a16="http://schemas.microsoft.com/office/drawing/2014/main" id="{77990672-82AF-48E8-B7F8-B849D770936C}"/>
                </a:ext>
              </a:extLst>
            </p:cNvPr>
            <p:cNvSpPr/>
            <p:nvPr/>
          </p:nvSpPr>
          <p:spPr>
            <a:xfrm>
              <a:off x="1626917" y="4128682"/>
              <a:ext cx="6823425" cy="715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110 das 169 metas dos ODS dependem fortemente senão principalmente do poder local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4" name="Rectangle 78">
              <a:extLst>
                <a:ext uri="{FF2B5EF4-FFF2-40B4-BE49-F238E27FC236}">
                  <a16:creationId xmlns:a16="http://schemas.microsoft.com/office/drawing/2014/main" id="{9F292825-21DE-490D-B178-D4C139E51279}"/>
                </a:ext>
              </a:extLst>
            </p:cNvPr>
            <p:cNvSpPr/>
            <p:nvPr/>
          </p:nvSpPr>
          <p:spPr>
            <a:xfrm>
              <a:off x="918575" y="5450911"/>
              <a:ext cx="7531767" cy="41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Os 22 Municípios Cabo-verdianos elaboraram PEMDS, alinhados com os ODS e o PEDS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5" name="Shape1">
              <a:extLst>
                <a:ext uri="{FF2B5EF4-FFF2-40B4-BE49-F238E27FC236}">
                  <a16:creationId xmlns:a16="http://schemas.microsoft.com/office/drawing/2014/main" id="{AD45B1C1-E4A2-486D-A7D5-EDFDF5E1A57D}"/>
                </a:ext>
              </a:extLst>
            </p:cNvPr>
            <p:cNvSpPr/>
            <p:nvPr/>
          </p:nvSpPr>
          <p:spPr>
            <a:xfrm>
              <a:off x="1413728" y="3238645"/>
              <a:ext cx="64167" cy="896973"/>
            </a:xfrm>
            <a:custGeom>
              <a:avLst/>
              <a:gdLst/>
              <a:ahLst/>
              <a:cxnLst/>
              <a:rect l="l" t="t" r="r" b="b"/>
              <a:pathLst>
                <a:path w="18" h="255" extrusionOk="0">
                  <a:moveTo>
                    <a:pt x="5" y="255"/>
                  </a:moveTo>
                  <a:cubicBezTo>
                    <a:pt x="5" y="255"/>
                    <a:pt x="4" y="255"/>
                    <a:pt x="4" y="255"/>
                  </a:cubicBezTo>
                  <a:cubicBezTo>
                    <a:pt x="2" y="254"/>
                    <a:pt x="0" y="252"/>
                    <a:pt x="0" y="249"/>
                  </a:cubicBezTo>
                  <a:cubicBezTo>
                    <a:pt x="6" y="209"/>
                    <a:pt x="9" y="168"/>
                    <a:pt x="9" y="128"/>
                  </a:cubicBezTo>
                  <a:cubicBezTo>
                    <a:pt x="9" y="87"/>
                    <a:pt x="6" y="46"/>
                    <a:pt x="0" y="6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5" y="45"/>
                    <a:pt x="18" y="86"/>
                    <a:pt x="18" y="128"/>
                  </a:cubicBezTo>
                  <a:cubicBezTo>
                    <a:pt x="18" y="169"/>
                    <a:pt x="15" y="210"/>
                    <a:pt x="10" y="251"/>
                  </a:cubicBezTo>
                  <a:cubicBezTo>
                    <a:pt x="9" y="253"/>
                    <a:pt x="7" y="255"/>
                    <a:pt x="5" y="255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1">
              <a:extLst>
                <a:ext uri="{FF2B5EF4-FFF2-40B4-BE49-F238E27FC236}">
                  <a16:creationId xmlns:a16="http://schemas.microsoft.com/office/drawing/2014/main" id="{59061D3F-C899-4900-8038-2E38416AF885}"/>
                </a:ext>
              </a:extLst>
            </p:cNvPr>
            <p:cNvSpPr/>
            <p:nvPr/>
          </p:nvSpPr>
          <p:spPr>
            <a:xfrm>
              <a:off x="865259" y="1928418"/>
              <a:ext cx="377851" cy="621880"/>
            </a:xfrm>
            <a:custGeom>
              <a:avLst/>
              <a:gdLst/>
              <a:ahLst/>
              <a:cxnLst/>
              <a:rect l="l" t="t" r="r" b="b"/>
              <a:pathLst>
                <a:path w="112" h="184" extrusionOk="0">
                  <a:moveTo>
                    <a:pt x="106" y="184"/>
                  </a:moveTo>
                  <a:cubicBezTo>
                    <a:pt x="105" y="184"/>
                    <a:pt x="103" y="183"/>
                    <a:pt x="102" y="182"/>
                  </a:cubicBezTo>
                  <a:cubicBezTo>
                    <a:pt x="76" y="120"/>
                    <a:pt x="42" y="62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0" y="57"/>
                    <a:pt x="84" y="116"/>
                    <a:pt x="111" y="178"/>
                  </a:cubicBezTo>
                  <a:cubicBezTo>
                    <a:pt x="112" y="180"/>
                    <a:pt x="111" y="183"/>
                    <a:pt x="108" y="184"/>
                  </a:cubicBezTo>
                  <a:cubicBezTo>
                    <a:pt x="108" y="184"/>
                    <a:pt x="107" y="184"/>
                    <a:pt x="106" y="1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1">
              <a:extLst>
                <a:ext uri="{FF2B5EF4-FFF2-40B4-BE49-F238E27FC236}">
                  <a16:creationId xmlns:a16="http://schemas.microsoft.com/office/drawing/2014/main" id="{9A9A063F-4697-469B-983B-03B38A87A74B}"/>
                </a:ext>
              </a:extLst>
            </p:cNvPr>
            <p:cNvSpPr/>
            <p:nvPr/>
          </p:nvSpPr>
          <p:spPr>
            <a:xfrm>
              <a:off x="859534" y="4835535"/>
              <a:ext cx="389300" cy="640724"/>
            </a:xfrm>
            <a:custGeom>
              <a:avLst/>
              <a:gdLst/>
              <a:ahLst/>
              <a:cxnLst/>
              <a:rect l="l" t="t" r="r" b="b"/>
              <a:pathLst>
                <a:path w="112" h="184" extrusionOk="0">
                  <a:moveTo>
                    <a:pt x="5" y="184"/>
                  </a:moveTo>
                  <a:cubicBezTo>
                    <a:pt x="4" y="184"/>
                    <a:pt x="3" y="184"/>
                    <a:pt x="2" y="183"/>
                  </a:cubicBezTo>
                  <a:cubicBezTo>
                    <a:pt x="0" y="182"/>
                    <a:pt x="0" y="179"/>
                    <a:pt x="1" y="177"/>
                  </a:cubicBezTo>
                  <a:cubicBezTo>
                    <a:pt x="42" y="123"/>
                    <a:pt x="76" y="65"/>
                    <a:pt x="102" y="3"/>
                  </a:cubicBezTo>
                  <a:cubicBezTo>
                    <a:pt x="103" y="1"/>
                    <a:pt x="106" y="0"/>
                    <a:pt x="108" y="1"/>
                  </a:cubicBezTo>
                  <a:cubicBezTo>
                    <a:pt x="111" y="2"/>
                    <a:pt x="112" y="4"/>
                    <a:pt x="111" y="7"/>
                  </a:cubicBezTo>
                  <a:cubicBezTo>
                    <a:pt x="84" y="69"/>
                    <a:pt x="50" y="128"/>
                    <a:pt x="9" y="183"/>
                  </a:cubicBezTo>
                  <a:cubicBezTo>
                    <a:pt x="8" y="184"/>
                    <a:pt x="6" y="184"/>
                    <a:pt x="5" y="1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1">
              <a:extLst>
                <a:ext uri="{FF2B5EF4-FFF2-40B4-BE49-F238E27FC236}">
                  <a16:creationId xmlns:a16="http://schemas.microsoft.com/office/drawing/2014/main" id="{6E46615B-BE73-45D6-8E5E-C0A9BC70BF99}"/>
                </a:ext>
              </a:extLst>
            </p:cNvPr>
            <p:cNvSpPr/>
            <p:nvPr/>
          </p:nvSpPr>
          <p:spPr>
            <a:xfrm>
              <a:off x="323117" y="1317466"/>
              <a:ext cx="706259" cy="7077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 dirty="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29" name="Shape1">
              <a:extLst>
                <a:ext uri="{FF2B5EF4-FFF2-40B4-BE49-F238E27FC236}">
                  <a16:creationId xmlns:a16="http://schemas.microsoft.com/office/drawing/2014/main" id="{A3E4DBE1-B3F8-469E-AE57-3B6C251EBE81}"/>
                </a:ext>
              </a:extLst>
            </p:cNvPr>
            <p:cNvSpPr/>
            <p:nvPr/>
          </p:nvSpPr>
          <p:spPr>
            <a:xfrm>
              <a:off x="1002321" y="2536543"/>
              <a:ext cx="706259" cy="7077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30" name="Shape1">
              <a:extLst>
                <a:ext uri="{FF2B5EF4-FFF2-40B4-BE49-F238E27FC236}">
                  <a16:creationId xmlns:a16="http://schemas.microsoft.com/office/drawing/2014/main" id="{884E3C5F-B630-4C3E-B13A-9F8D47CC4E40}"/>
                </a:ext>
              </a:extLst>
            </p:cNvPr>
            <p:cNvSpPr/>
            <p:nvPr/>
          </p:nvSpPr>
          <p:spPr>
            <a:xfrm>
              <a:off x="983264" y="4128681"/>
              <a:ext cx="706259" cy="70772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31" name="Shape1">
              <a:extLst>
                <a:ext uri="{FF2B5EF4-FFF2-40B4-BE49-F238E27FC236}">
                  <a16:creationId xmlns:a16="http://schemas.microsoft.com/office/drawing/2014/main" id="{A83BCC78-0737-4C82-91A0-D22A70BA5615}"/>
                </a:ext>
              </a:extLst>
            </p:cNvPr>
            <p:cNvSpPr/>
            <p:nvPr/>
          </p:nvSpPr>
          <p:spPr>
            <a:xfrm>
              <a:off x="236720" y="5372289"/>
              <a:ext cx="706259" cy="7077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47253" y="2323870"/>
            <a:ext cx="2747229" cy="1945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Open Sans Condensed" panose="020B0806030504020204"/>
              </a:rPr>
              <a:t>Apropriação dos sujeitos políticos </a:t>
            </a: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9F292825-21DE-490D-B178-D4C139E51279}"/>
              </a:ext>
            </a:extLst>
          </p:cNvPr>
          <p:cNvSpPr/>
          <p:nvPr/>
        </p:nvSpPr>
        <p:spPr>
          <a:xfrm>
            <a:off x="227736" y="5586551"/>
            <a:ext cx="11648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2300"/>
            </a:pPr>
            <a:r>
              <a:rPr lang="pt-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anose="020B08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Assim  garantimos, a integração, o alinhamento e a localização dos ODS que é uma garantia da aceleração da realização das metas do 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395421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1026521"/>
            <a:ext cx="5390968" cy="539966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-108066" y="0"/>
            <a:ext cx="12300066" cy="1642920"/>
            <a:chOff x="-1" y="-432449"/>
            <a:chExt cx="12300066" cy="1642920"/>
          </a:xfrm>
        </p:grpSpPr>
        <p:sp>
          <p:nvSpPr>
            <p:cNvPr id="4" name="Retângulo 3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269" y="-304473"/>
              <a:ext cx="1564731" cy="755472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5116" y="1208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O PEDS 2017-2021 CHEGOU AO FIM…</a:t>
            </a:r>
            <a:endParaRPr lang="pt-PT" dirty="0">
              <a:solidFill>
                <a:schemeClr val="bg1"/>
              </a:solidFill>
            </a:endParaRPr>
          </a:p>
        </p:txBody>
      </p:sp>
      <p:grpSp>
        <p:nvGrpSpPr>
          <p:cNvPr id="20" name="Group 168">
            <a:extLst>
              <a:ext uri="{FF2B5EF4-FFF2-40B4-BE49-F238E27FC236}">
                <a16:creationId xmlns:a16="http://schemas.microsoft.com/office/drawing/2014/main" id="{3E4B11A5-C2BC-4FD3-BBA9-021DC237D0D8}"/>
              </a:ext>
            </a:extLst>
          </p:cNvPr>
          <p:cNvGrpSpPr/>
          <p:nvPr/>
        </p:nvGrpSpPr>
        <p:grpSpPr>
          <a:xfrm>
            <a:off x="1809146" y="1473329"/>
            <a:ext cx="9951929" cy="3946655"/>
            <a:chOff x="236720" y="1253112"/>
            <a:chExt cx="8399261" cy="4826905"/>
          </a:xfrm>
        </p:grpSpPr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2CDF61ED-3BC0-477A-9A36-8376B01952D6}"/>
                </a:ext>
              </a:extLst>
            </p:cNvPr>
            <p:cNvSpPr/>
            <p:nvPr/>
          </p:nvSpPr>
          <p:spPr>
            <a:xfrm>
              <a:off x="983159" y="1253112"/>
              <a:ext cx="7652822" cy="715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Somos o 1º País da CEDEAO no Índice de Desenvolvimento Sustentável e 5º da África</a:t>
              </a:r>
            </a:p>
            <a:p>
              <a:pPr>
                <a:buClr>
                  <a:srgbClr val="FFFFFF"/>
                </a:buClr>
                <a:buSzPts val="2300"/>
              </a:pP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2" name="Rectangle 70">
              <a:extLst>
                <a:ext uri="{FF2B5EF4-FFF2-40B4-BE49-F238E27FC236}">
                  <a16:creationId xmlns:a16="http://schemas.microsoft.com/office/drawing/2014/main" id="{A685467F-44BE-481D-8530-8517FBB63EF3}"/>
                </a:ext>
              </a:extLst>
            </p:cNvPr>
            <p:cNvSpPr/>
            <p:nvPr/>
          </p:nvSpPr>
          <p:spPr>
            <a:xfrm>
              <a:off x="1555811" y="2278769"/>
              <a:ext cx="6654953" cy="131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Reduzimos a pobreza absoluta de 35,2% em 2015 a 26,0% em 2019 e 31,7% em </a:t>
              </a:r>
            </a:p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    2020</a:t>
              </a:r>
              <a:endParaRPr lang="pt-PT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>
                <a:buClr>
                  <a:srgbClr val="FFFFFF"/>
                </a:buClr>
                <a:buSzPts val="2300"/>
              </a:pPr>
              <a:r>
                <a:rPr lang="pt-PT" sz="1600" dirty="0"/>
                <a:t> </a:t>
              </a:r>
            </a:p>
            <a:p>
              <a:pPr marL="285750" lvl="0" indent="-285750">
                <a:buClr>
                  <a:srgbClr val="FFFFFF"/>
                </a:buClr>
                <a:buSzPts val="2300"/>
                <a:buFontTx/>
                <a:buChar char="-"/>
              </a:pP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3" name="Rectangle 74">
              <a:extLst>
                <a:ext uri="{FF2B5EF4-FFF2-40B4-BE49-F238E27FC236}">
                  <a16:creationId xmlns:a16="http://schemas.microsoft.com/office/drawing/2014/main" id="{77990672-82AF-48E8-B7F8-B849D770936C}"/>
                </a:ext>
              </a:extLst>
            </p:cNvPr>
            <p:cNvSpPr/>
            <p:nvPr/>
          </p:nvSpPr>
          <p:spPr>
            <a:xfrm>
              <a:off x="1626917" y="4128682"/>
              <a:ext cx="6823425" cy="191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Reduzimos as desigualdades. </a:t>
              </a:r>
            </a:p>
            <a:p>
              <a:pPr>
                <a:buClr>
                  <a:srgbClr val="FFFFFF"/>
                </a:buClr>
                <a:buSzPts val="2300"/>
              </a:pPr>
              <a:endPara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A população vivendo com menos de 50% do consumo mediano reduziu-se de 15% em 2015 a 5% em 2022.</a:t>
              </a:r>
            </a:p>
            <a:p>
              <a:pPr>
                <a:buClr>
                  <a:srgbClr val="FFFFFF"/>
                </a:buClr>
                <a:buSzPts val="2300"/>
              </a:pPr>
              <a:endPara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Os 40% mais pobres viram o seu consumo crescer 3,2% entre 2015 e 2020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4" name="Rectangle 78">
              <a:extLst>
                <a:ext uri="{FF2B5EF4-FFF2-40B4-BE49-F238E27FC236}">
                  <a16:creationId xmlns:a16="http://schemas.microsoft.com/office/drawing/2014/main" id="{9F292825-21DE-490D-B178-D4C139E51279}"/>
                </a:ext>
              </a:extLst>
            </p:cNvPr>
            <p:cNvSpPr/>
            <p:nvPr/>
          </p:nvSpPr>
          <p:spPr>
            <a:xfrm>
              <a:off x="918575" y="5450911"/>
              <a:ext cx="7531767" cy="41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FF"/>
                </a:buClr>
                <a:buSzPts val="2300"/>
              </a:pPr>
              <a:r>
                <a: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5" name="Shape1">
              <a:extLst>
                <a:ext uri="{FF2B5EF4-FFF2-40B4-BE49-F238E27FC236}">
                  <a16:creationId xmlns:a16="http://schemas.microsoft.com/office/drawing/2014/main" id="{AD45B1C1-E4A2-486D-A7D5-EDFDF5E1A57D}"/>
                </a:ext>
              </a:extLst>
            </p:cNvPr>
            <p:cNvSpPr/>
            <p:nvPr/>
          </p:nvSpPr>
          <p:spPr>
            <a:xfrm>
              <a:off x="1413728" y="3238645"/>
              <a:ext cx="64167" cy="896973"/>
            </a:xfrm>
            <a:custGeom>
              <a:avLst/>
              <a:gdLst/>
              <a:ahLst/>
              <a:cxnLst/>
              <a:rect l="l" t="t" r="r" b="b"/>
              <a:pathLst>
                <a:path w="18" h="255" extrusionOk="0">
                  <a:moveTo>
                    <a:pt x="5" y="255"/>
                  </a:moveTo>
                  <a:cubicBezTo>
                    <a:pt x="5" y="255"/>
                    <a:pt x="4" y="255"/>
                    <a:pt x="4" y="255"/>
                  </a:cubicBezTo>
                  <a:cubicBezTo>
                    <a:pt x="2" y="254"/>
                    <a:pt x="0" y="252"/>
                    <a:pt x="0" y="249"/>
                  </a:cubicBezTo>
                  <a:cubicBezTo>
                    <a:pt x="6" y="209"/>
                    <a:pt x="9" y="168"/>
                    <a:pt x="9" y="128"/>
                  </a:cubicBezTo>
                  <a:cubicBezTo>
                    <a:pt x="9" y="87"/>
                    <a:pt x="6" y="46"/>
                    <a:pt x="0" y="6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5" y="45"/>
                    <a:pt x="18" y="86"/>
                    <a:pt x="18" y="128"/>
                  </a:cubicBezTo>
                  <a:cubicBezTo>
                    <a:pt x="18" y="169"/>
                    <a:pt x="15" y="210"/>
                    <a:pt x="10" y="251"/>
                  </a:cubicBezTo>
                  <a:cubicBezTo>
                    <a:pt x="9" y="253"/>
                    <a:pt x="7" y="255"/>
                    <a:pt x="5" y="255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1">
              <a:extLst>
                <a:ext uri="{FF2B5EF4-FFF2-40B4-BE49-F238E27FC236}">
                  <a16:creationId xmlns:a16="http://schemas.microsoft.com/office/drawing/2014/main" id="{59061D3F-C899-4900-8038-2E38416AF885}"/>
                </a:ext>
              </a:extLst>
            </p:cNvPr>
            <p:cNvSpPr/>
            <p:nvPr/>
          </p:nvSpPr>
          <p:spPr>
            <a:xfrm>
              <a:off x="865259" y="1928418"/>
              <a:ext cx="377851" cy="621880"/>
            </a:xfrm>
            <a:custGeom>
              <a:avLst/>
              <a:gdLst/>
              <a:ahLst/>
              <a:cxnLst/>
              <a:rect l="l" t="t" r="r" b="b"/>
              <a:pathLst>
                <a:path w="112" h="184" extrusionOk="0">
                  <a:moveTo>
                    <a:pt x="106" y="184"/>
                  </a:moveTo>
                  <a:cubicBezTo>
                    <a:pt x="105" y="184"/>
                    <a:pt x="103" y="183"/>
                    <a:pt x="102" y="182"/>
                  </a:cubicBezTo>
                  <a:cubicBezTo>
                    <a:pt x="76" y="120"/>
                    <a:pt x="42" y="62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0" y="57"/>
                    <a:pt x="84" y="116"/>
                    <a:pt x="111" y="178"/>
                  </a:cubicBezTo>
                  <a:cubicBezTo>
                    <a:pt x="112" y="180"/>
                    <a:pt x="111" y="183"/>
                    <a:pt x="108" y="184"/>
                  </a:cubicBezTo>
                  <a:cubicBezTo>
                    <a:pt x="108" y="184"/>
                    <a:pt x="107" y="184"/>
                    <a:pt x="106" y="1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1">
              <a:extLst>
                <a:ext uri="{FF2B5EF4-FFF2-40B4-BE49-F238E27FC236}">
                  <a16:creationId xmlns:a16="http://schemas.microsoft.com/office/drawing/2014/main" id="{9A9A063F-4697-469B-983B-03B38A87A74B}"/>
                </a:ext>
              </a:extLst>
            </p:cNvPr>
            <p:cNvSpPr/>
            <p:nvPr/>
          </p:nvSpPr>
          <p:spPr>
            <a:xfrm>
              <a:off x="859534" y="4835535"/>
              <a:ext cx="389300" cy="640724"/>
            </a:xfrm>
            <a:custGeom>
              <a:avLst/>
              <a:gdLst/>
              <a:ahLst/>
              <a:cxnLst/>
              <a:rect l="l" t="t" r="r" b="b"/>
              <a:pathLst>
                <a:path w="112" h="184" extrusionOk="0">
                  <a:moveTo>
                    <a:pt x="5" y="184"/>
                  </a:moveTo>
                  <a:cubicBezTo>
                    <a:pt x="4" y="184"/>
                    <a:pt x="3" y="184"/>
                    <a:pt x="2" y="183"/>
                  </a:cubicBezTo>
                  <a:cubicBezTo>
                    <a:pt x="0" y="182"/>
                    <a:pt x="0" y="179"/>
                    <a:pt x="1" y="177"/>
                  </a:cubicBezTo>
                  <a:cubicBezTo>
                    <a:pt x="42" y="123"/>
                    <a:pt x="76" y="65"/>
                    <a:pt x="102" y="3"/>
                  </a:cubicBezTo>
                  <a:cubicBezTo>
                    <a:pt x="103" y="1"/>
                    <a:pt x="106" y="0"/>
                    <a:pt x="108" y="1"/>
                  </a:cubicBezTo>
                  <a:cubicBezTo>
                    <a:pt x="111" y="2"/>
                    <a:pt x="112" y="4"/>
                    <a:pt x="111" y="7"/>
                  </a:cubicBezTo>
                  <a:cubicBezTo>
                    <a:pt x="84" y="69"/>
                    <a:pt x="50" y="128"/>
                    <a:pt x="9" y="183"/>
                  </a:cubicBezTo>
                  <a:cubicBezTo>
                    <a:pt x="8" y="184"/>
                    <a:pt x="6" y="184"/>
                    <a:pt x="5" y="1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1">
              <a:extLst>
                <a:ext uri="{FF2B5EF4-FFF2-40B4-BE49-F238E27FC236}">
                  <a16:creationId xmlns:a16="http://schemas.microsoft.com/office/drawing/2014/main" id="{6E46615B-BE73-45D6-8E5E-C0A9BC70BF99}"/>
                </a:ext>
              </a:extLst>
            </p:cNvPr>
            <p:cNvSpPr/>
            <p:nvPr/>
          </p:nvSpPr>
          <p:spPr>
            <a:xfrm>
              <a:off x="323117" y="1317466"/>
              <a:ext cx="706259" cy="7077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 dirty="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29" name="Shape1">
              <a:extLst>
                <a:ext uri="{FF2B5EF4-FFF2-40B4-BE49-F238E27FC236}">
                  <a16:creationId xmlns:a16="http://schemas.microsoft.com/office/drawing/2014/main" id="{A3E4DBE1-B3F8-469E-AE57-3B6C251EBE81}"/>
                </a:ext>
              </a:extLst>
            </p:cNvPr>
            <p:cNvSpPr/>
            <p:nvPr/>
          </p:nvSpPr>
          <p:spPr>
            <a:xfrm>
              <a:off x="1002321" y="2536543"/>
              <a:ext cx="706259" cy="7077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30" name="Shape1">
              <a:extLst>
                <a:ext uri="{FF2B5EF4-FFF2-40B4-BE49-F238E27FC236}">
                  <a16:creationId xmlns:a16="http://schemas.microsoft.com/office/drawing/2014/main" id="{884E3C5F-B630-4C3E-B13A-9F8D47CC4E40}"/>
                </a:ext>
              </a:extLst>
            </p:cNvPr>
            <p:cNvSpPr/>
            <p:nvPr/>
          </p:nvSpPr>
          <p:spPr>
            <a:xfrm>
              <a:off x="983264" y="4128681"/>
              <a:ext cx="706259" cy="70772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  <p:sp>
          <p:nvSpPr>
            <p:cNvPr id="31" name="Shape1">
              <a:extLst>
                <a:ext uri="{FF2B5EF4-FFF2-40B4-BE49-F238E27FC236}">
                  <a16:creationId xmlns:a16="http://schemas.microsoft.com/office/drawing/2014/main" id="{A83BCC78-0737-4C82-91A0-D22A70BA5615}"/>
                </a:ext>
              </a:extLst>
            </p:cNvPr>
            <p:cNvSpPr/>
            <p:nvPr/>
          </p:nvSpPr>
          <p:spPr>
            <a:xfrm>
              <a:off x="236720" y="5372289"/>
              <a:ext cx="706259" cy="7077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pt-BR" sz="1400">
                <a:solidFill>
                  <a:schemeClr val="dk1"/>
                </a:solidFill>
                <a:latin typeface="Helvetica" pitchFamily="2" charset="0"/>
                <a:cs typeface="Calibri"/>
                <a:sym typeface="Calibri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47253" y="2323870"/>
            <a:ext cx="2747229" cy="1945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Open Sans Condensed" panose="020B0806030504020204"/>
              </a:rPr>
              <a:t>Avançamos não obstante  a seca e a covid-19</a:t>
            </a: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9F292825-21DE-490D-B178-D4C139E51279}"/>
              </a:ext>
            </a:extLst>
          </p:cNvPr>
          <p:cNvSpPr/>
          <p:nvPr/>
        </p:nvSpPr>
        <p:spPr>
          <a:xfrm>
            <a:off x="227736" y="5586551"/>
            <a:ext cx="11648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2300"/>
            </a:pPr>
            <a:r>
              <a:rPr lang="pt-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anose="020B08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Mesmo com um crescimento médio anual de 0,8% (2016-2020) reduzimos as desigualdades e a pobreza absoluta</a:t>
            </a:r>
          </a:p>
        </p:txBody>
      </p:sp>
    </p:spTree>
    <p:extLst>
      <p:ext uri="{BB962C8B-B14F-4D97-AF65-F5344CB8AC3E}">
        <p14:creationId xmlns:p14="http://schemas.microsoft.com/office/powerpoint/2010/main" val="287333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1026521"/>
            <a:ext cx="5390968" cy="5399660"/>
          </a:xfrm>
          <a:prstGeom prst="rect">
            <a:avLst/>
          </a:prstGeom>
        </p:spPr>
      </p:pic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5116" y="12086"/>
            <a:ext cx="12126884" cy="1743142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Open Sans Condensed" panose="020B0806030504020204"/>
              </a:rPr>
              <a:t>Referências do PEDS II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-95596" y="150632"/>
            <a:ext cx="12300065" cy="1143939"/>
            <a:chOff x="0" y="-931386"/>
            <a:chExt cx="12300065" cy="1765563"/>
          </a:xfrm>
        </p:grpSpPr>
        <p:sp>
          <p:nvSpPr>
            <p:cNvPr id="38" name="Retângulo 37"/>
            <p:cNvSpPr/>
            <p:nvPr/>
          </p:nvSpPr>
          <p:spPr>
            <a:xfrm>
              <a:off x="108065" y="-931386"/>
              <a:ext cx="12192000" cy="1653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3200" b="1" dirty="0">
                <a:solidFill>
                  <a:schemeClr val="tx1"/>
                </a:solidFill>
              </a:endParaRPr>
            </a:p>
            <a:p>
              <a:r>
                <a:rPr lang="pt-PT" sz="3200" b="1" dirty="0">
                  <a:solidFill>
                    <a:schemeClr val="tx1"/>
                  </a:solidFill>
                </a:rPr>
                <a:t>PEDS II. </a:t>
              </a:r>
              <a:r>
                <a:rPr lang="pt-PT" sz="2400" dirty="0">
                  <a:solidFill>
                    <a:schemeClr val="tx1"/>
                  </a:solidFill>
                  <a:latin typeface="DIN Condensed Bold" charset="0"/>
                </a:rPr>
                <a:t>I</a:t>
              </a:r>
              <a:r>
                <a:rPr lang="pt-PT" sz="2800" dirty="0">
                  <a:solidFill>
                    <a:schemeClr val="tx1"/>
                  </a:solidFill>
                </a:rPr>
                <a:t>nstrumento que operacionaliza o Programa do Governo da Xª Legislatura e a Agenda Estratégica de Desenvolvimento Sustentável e assim os ODS</a:t>
              </a:r>
              <a:endParaRPr lang="pt-PT" sz="8800" b="1" dirty="0">
                <a:solidFill>
                  <a:schemeClr val="tx1"/>
                </a:solidFill>
                <a:latin typeface="DIN Condensed Bold" charset="0"/>
              </a:endParaRPr>
            </a:p>
            <a:p>
              <a:endParaRPr lang="pt-PT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0" y="74138"/>
              <a:ext cx="12192000" cy="76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b="1" dirty="0">
                <a:solidFill>
                  <a:schemeClr val="bg1"/>
                </a:solidFill>
                <a:latin typeface="DIN Condensed Bold" charset="0"/>
              </a:endParaRPr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12470" y="1181918"/>
            <a:ext cx="11343640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DIN Condensed Bold" charset="0"/>
              </a:rPr>
              <a:t>VISÃO</a:t>
            </a:r>
          </a:p>
          <a:p>
            <a:endParaRPr lang="pt-PT" i="1" dirty="0"/>
          </a:p>
          <a:p>
            <a:pPr algn="just"/>
            <a:r>
              <a:rPr lang="pt-PT" sz="2000" i="1" dirty="0"/>
              <a:t>Em 2026 Cabo Verde será uma democracia avançada, uma economia dinâmica, em digitalização e diversificação, uma Nação inclusiva, integrada na CEDEAO, com prosperidade compartilhada, elevado prestígio internacional e referência de orgulho para todos. </a:t>
            </a:r>
            <a:endParaRPr lang="pt-PT" sz="2000" dirty="0"/>
          </a:p>
          <a:p>
            <a:endParaRPr lang="pt-PT" sz="2000" b="1" dirty="0">
              <a:latin typeface="DIN Condensed Bold" charset="0"/>
            </a:endParaRPr>
          </a:p>
          <a:p>
            <a:r>
              <a:rPr lang="pt-PT" sz="2000" b="1" dirty="0">
                <a:latin typeface="DIN Condensed Bold" charset="0"/>
              </a:rPr>
              <a:t>OBJETIVOS ESTRATÉGICOS:</a:t>
            </a:r>
          </a:p>
          <a:p>
            <a:pPr lvl="0"/>
            <a:endParaRPr lang="pt-PT" dirty="0"/>
          </a:p>
          <a:p>
            <a:pPr lvl="0" algn="just"/>
            <a:r>
              <a:rPr lang="pt-PT" dirty="0"/>
              <a:t>Garantir a recuperação económica, a consolidação orçamental e o crescimento sustentável, promover a diversificação e fazer de Cabo Verde uma economia de circulação localizada no Atlântico Médio.</a:t>
            </a:r>
          </a:p>
          <a:p>
            <a:pPr algn="just"/>
            <a:r>
              <a:rPr lang="pt-PT" dirty="0"/>
              <a:t> </a:t>
            </a:r>
          </a:p>
          <a:p>
            <a:pPr lvl="0" algn="just"/>
            <a:r>
              <a:rPr lang="pt-PT" dirty="0"/>
              <a:t>Promover o desenvolvimento social pelo capital humano, inclusão e mobilidade, redução das desigualdades, erradicação da pobreza extrema e igualdade de género.</a:t>
            </a:r>
          </a:p>
          <a:p>
            <a:pPr algn="just"/>
            <a:r>
              <a:rPr lang="pt-PT" dirty="0"/>
              <a:t> </a:t>
            </a:r>
          </a:p>
          <a:p>
            <a:pPr lvl="0" algn="just"/>
            <a:r>
              <a:rPr lang="pt-PT" dirty="0"/>
              <a:t>Promover a descentralização, o desenvolvimento regional e a convergência com coesão territorial, qualidade e sustentabilidade urbanas, a sustentabilidade ambiental, a ação climática e a resiliência e valorizar a biodiversidade e a </a:t>
            </a:r>
            <a:r>
              <a:rPr lang="pt-PT" dirty="0" err="1"/>
              <a:t>geodiversidade</a:t>
            </a:r>
            <a:r>
              <a:rPr lang="pt-PT" dirty="0"/>
              <a:t>. </a:t>
            </a:r>
          </a:p>
          <a:p>
            <a:pPr algn="just"/>
            <a:r>
              <a:rPr lang="pt-PT" dirty="0"/>
              <a:t> </a:t>
            </a:r>
          </a:p>
          <a:p>
            <a:pPr lvl="0" algn="just"/>
            <a:r>
              <a:rPr lang="pt-PT" i="1" dirty="0"/>
              <a:t>Consolidar a soberania nacional</a:t>
            </a:r>
            <a:r>
              <a:rPr lang="pt-PT" dirty="0"/>
              <a:t>, aprofundar a valorização da democracia, da Diáspora e do prestígio internacional de Cabo Verde,   promover a integração regional e a inserção dinâmica de Cabo Verde no Sistema Económico Mundial.</a:t>
            </a:r>
          </a:p>
          <a:p>
            <a:endParaRPr lang="pt-PT" sz="2000" b="1" dirty="0">
              <a:latin typeface="DIN Condense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5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1026521"/>
            <a:ext cx="5390968" cy="5399660"/>
          </a:xfrm>
          <a:prstGeom prst="rect">
            <a:avLst/>
          </a:prstGeom>
        </p:spPr>
      </p:pic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5116" y="12086"/>
            <a:ext cx="12126884" cy="1743142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Open Sans Condensed" panose="020B0806030504020204"/>
              </a:rPr>
              <a:t>Referências do PEDS II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-108066" y="147779"/>
            <a:ext cx="12300066" cy="1555531"/>
            <a:chOff x="-1" y="-432449"/>
            <a:chExt cx="12300066" cy="1642920"/>
          </a:xfrm>
        </p:grpSpPr>
        <p:sp>
          <p:nvSpPr>
            <p:cNvPr id="12" name="Retângulo 11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-296546"/>
              <a:ext cx="12192000" cy="87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</a:rPr>
                <a:t>28 PROGRAMAS</a:t>
              </a:r>
              <a:endParaRPr lang="pt-PT" sz="4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74648"/>
              </p:ext>
            </p:extLst>
          </p:nvPr>
        </p:nvGraphicFramePr>
        <p:xfrm>
          <a:off x="84712" y="1256745"/>
          <a:ext cx="6026826" cy="5473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6826">
                  <a:extLst>
                    <a:ext uri="{9D8B030D-6E8A-4147-A177-3AD203B41FA5}">
                      <a16:colId xmlns:a16="http://schemas.microsoft.com/office/drawing/2014/main" val="2544556670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 dirty="0">
                          <a:effectLst/>
                        </a:rPr>
                        <a:t>Programa Cabo Verde Plataforma do Turismo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6579924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 dirty="0">
                          <a:effectLst/>
                        </a:rPr>
                        <a:t>Programa Cabo Verde Plataforma Marítima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9366706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Programa Cabo Verde Plataforma Aérea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109808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Programa Cabo Verde Plataforma Digital e da Inovação 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7106559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Programa Cabo Verde Plataforma Financeira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321312"/>
                  </a:ext>
                </a:extLst>
              </a:tr>
              <a:tr h="592814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 dirty="0">
                          <a:effectLst/>
                        </a:rPr>
                        <a:t>Programa Cabo Verde Plataforma da Indústria e do Comércio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603624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Programa Cabo Verde Plataforma do Desporto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6574239"/>
                  </a:ext>
                </a:extLst>
              </a:tr>
              <a:tr h="592814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Programa Desenvolvimento Empresarial e do Setor Privado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55017232"/>
                  </a:ext>
                </a:extLst>
              </a:tr>
              <a:tr h="396811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>
                          <a:effectLst/>
                        </a:rPr>
                        <a:t>Programa Nacional para a Sustentabilidade Energética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3757027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>
                          <a:effectLst/>
                        </a:rPr>
                        <a:t>Programa Transformação da Agricultura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90259568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>
                          <a:effectLst/>
                        </a:rPr>
                        <a:t>Programa Água e Saneamento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3508194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Programa Nacional da Ciência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9224715"/>
                  </a:ext>
                </a:extLst>
              </a:tr>
              <a:tr h="600373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 dirty="0">
                          <a:effectLst/>
                        </a:rPr>
                        <a:t>Programa Habitação, Desenvolvimento Urbano e Gestão do Território 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4228043"/>
                  </a:ext>
                </a:extLst>
              </a:tr>
              <a:tr h="362699">
                <a:tc>
                  <a:txBody>
                    <a:bodyPr/>
                    <a:lstStyle/>
                    <a:p>
                      <a:pPr algn="l" fontAlgn="ctr"/>
                      <a:r>
                        <a:rPr lang="pt-PT" sz="2400" b="1" u="none" strike="noStrike" dirty="0">
                          <a:effectLst/>
                        </a:rPr>
                        <a:t>Programa Infraestruturas Modernas e Seguras 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89540803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21810"/>
              </p:ext>
            </p:extLst>
          </p:nvPr>
        </p:nvGraphicFramePr>
        <p:xfrm>
          <a:off x="6176653" y="1256745"/>
          <a:ext cx="5907281" cy="6001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7281">
                  <a:extLst>
                    <a:ext uri="{9D8B030D-6E8A-4147-A177-3AD203B41FA5}">
                      <a16:colId xmlns:a16="http://schemas.microsoft.com/office/drawing/2014/main" val="1933939268"/>
                    </a:ext>
                  </a:extLst>
                </a:gridCol>
              </a:tblGrid>
              <a:tr h="545504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 dirty="0">
                          <a:effectLst/>
                        </a:rPr>
                        <a:t>Programa Ambiente</a:t>
                      </a:r>
                    </a:p>
                    <a:p>
                      <a:pPr algn="just" fontAlgn="ctr"/>
                      <a:r>
                        <a:rPr lang="pt-PT" sz="2000" b="1" u="none" strike="noStrike" dirty="0">
                          <a:effectLst/>
                        </a:rPr>
                        <a:t>Programa Ação Climática e Resiliência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4166114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 dirty="0">
                          <a:effectLst/>
                        </a:rPr>
                        <a:t>Programa Proteção Social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39605284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 dirty="0">
                          <a:effectLst/>
                        </a:rPr>
                        <a:t>Desenvolvimento do Capital Humano 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0056593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 dirty="0">
                          <a:effectLst/>
                        </a:rPr>
                        <a:t>Programa Desenvolvimento Integrado da Saúde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6826563"/>
                  </a:ext>
                </a:extLst>
              </a:tr>
              <a:tr h="562681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 dirty="0">
                          <a:effectLst/>
                        </a:rPr>
                        <a:t>Programa Desenvolvimento da Cultura e das Indústrias Criativas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1542785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 dirty="0">
                          <a:effectLst/>
                        </a:rPr>
                        <a:t>Programa Igualdade de Género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5351775"/>
                  </a:ext>
                </a:extLst>
              </a:tr>
              <a:tr h="418606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 dirty="0">
                          <a:effectLst/>
                        </a:rPr>
                        <a:t>Programa Diplomacia Cabo-verdiana - Novo paradigma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08652600"/>
                  </a:ext>
                </a:extLst>
              </a:tr>
              <a:tr h="562681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 dirty="0">
                          <a:effectLst/>
                        </a:rPr>
                        <a:t>Programa «Sistema de informação para o desenvolvimento sustentável» 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38461927"/>
                  </a:ext>
                </a:extLst>
              </a:tr>
              <a:tr h="562681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 dirty="0">
                          <a:effectLst/>
                        </a:rPr>
                        <a:t>Programa Modernização do Estado (inclui Reforma do Estado)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05783336"/>
                  </a:ext>
                </a:extLst>
              </a:tr>
              <a:tr h="429072">
                <a:tc>
                  <a:txBody>
                    <a:bodyPr/>
                    <a:lstStyle/>
                    <a:p>
                      <a:pPr algn="l" fontAlgn="ctr"/>
                      <a:r>
                        <a:rPr lang="pt-PT" sz="2400" b="1" u="none" strike="noStrike" dirty="0">
                          <a:effectLst/>
                        </a:rPr>
                        <a:t>Programa Justiça e Paz Social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358434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000" b="1" u="none" strike="noStrike" dirty="0">
                          <a:effectLst/>
                        </a:rPr>
                        <a:t>Programa Reforço da Segurança Nacional 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2066232"/>
                  </a:ext>
                </a:extLst>
              </a:tr>
              <a:tr h="429072">
                <a:tc>
                  <a:txBody>
                    <a:bodyPr/>
                    <a:lstStyle/>
                    <a:p>
                      <a:pPr algn="l" fontAlgn="ctr"/>
                      <a:r>
                        <a:rPr lang="pt-PT" sz="2400" b="1" u="none" strike="noStrike" dirty="0">
                          <a:effectLst/>
                        </a:rPr>
                        <a:t>Governança e Democracia 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1376357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algn="l" fontAlgn="b"/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281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92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80" y="942554"/>
            <a:ext cx="5390968" cy="539966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-108066" y="1"/>
            <a:ext cx="12300066" cy="1064477"/>
            <a:chOff x="-1" y="-432449"/>
            <a:chExt cx="12300066" cy="1642920"/>
          </a:xfrm>
        </p:grpSpPr>
        <p:sp>
          <p:nvSpPr>
            <p:cNvPr id="4" name="Retângulo 3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0" y="74139"/>
              <a:ext cx="1219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600" dirty="0">
                <a:solidFill>
                  <a:schemeClr val="bg1"/>
                </a:solidFill>
                <a:latin typeface="DIN Condensed Bold" charset="0"/>
              </a:endParaRP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5116" y="94593"/>
            <a:ext cx="12043880" cy="708248"/>
          </a:xfrm>
        </p:spPr>
        <p:txBody>
          <a:bodyPr>
            <a:normAutofit/>
          </a:bodyPr>
          <a:lstStyle/>
          <a:p>
            <a:pPr lvl="0" algn="ctr"/>
            <a:r>
              <a:rPr lang="pt-PT" sz="40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GRANDES MARCAS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273268" y="782627"/>
            <a:ext cx="11372194" cy="367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1-  A mobilização e a participação dos principais atores </a:t>
            </a:r>
            <a:r>
              <a:rPr lang="pt-PT" dirty="0">
                <a:solidFill>
                  <a:schemeClr val="tx1"/>
                </a:solidFill>
              </a:rPr>
              <a:t>e o papel e protagonismo dos setores. 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273268" y="1195227"/>
            <a:ext cx="11372194" cy="378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2- </a:t>
            </a:r>
            <a:r>
              <a:rPr lang="pt-PT" dirty="0">
                <a:solidFill>
                  <a:schemeClr val="tx1"/>
                </a:solidFill>
              </a:rPr>
              <a:t>O alinhamento da administração pública </a:t>
            </a:r>
            <a:r>
              <a:rPr lang="pt-PT" b="1" dirty="0">
                <a:solidFill>
                  <a:schemeClr val="tx1"/>
                </a:solidFill>
              </a:rPr>
              <a:t>com o Programa do Governo da Xª Legislatura.  </a:t>
            </a:r>
          </a:p>
        </p:txBody>
      </p:sp>
      <p:sp>
        <p:nvSpPr>
          <p:cNvPr id="39" name="Retângulo arredondado 38"/>
          <p:cNvSpPr/>
          <p:nvPr/>
        </p:nvSpPr>
        <p:spPr>
          <a:xfrm>
            <a:off x="273268" y="1626671"/>
            <a:ext cx="11372194" cy="549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3 -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O alinhamento e a convergência sobre os desafios, </a:t>
            </a:r>
            <a:r>
              <a:rPr lang="pt-PT" dirty="0">
                <a:solidFill>
                  <a:schemeClr val="tx1"/>
                </a:solidFill>
              </a:rPr>
              <a:t>as estratégicas que determinam a retoma da normalidade e a continuação do percurso para o desenvolvimento sustentável.</a:t>
            </a:r>
          </a:p>
        </p:txBody>
      </p:sp>
      <p:sp>
        <p:nvSpPr>
          <p:cNvPr id="42" name="Retângulo arredondado 41"/>
          <p:cNvSpPr/>
          <p:nvPr/>
        </p:nvSpPr>
        <p:spPr>
          <a:xfrm>
            <a:off x="273268" y="2708112"/>
            <a:ext cx="11372194" cy="523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5- A ciência, as melhores práticas e o alinhamento com as agendas internacionais </a:t>
            </a:r>
            <a:r>
              <a:rPr lang="pt-PT" dirty="0">
                <a:solidFill>
                  <a:schemeClr val="tx1"/>
                </a:solidFill>
              </a:rPr>
              <a:t>e dos parceiros de desenvolvimento.</a:t>
            </a:r>
          </a:p>
        </p:txBody>
      </p:sp>
      <p:sp>
        <p:nvSpPr>
          <p:cNvPr id="43" name="Retângulo arredondado 42"/>
          <p:cNvSpPr/>
          <p:nvPr/>
        </p:nvSpPr>
        <p:spPr>
          <a:xfrm>
            <a:off x="273268" y="3315818"/>
            <a:ext cx="11372194" cy="391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6- A especialização económica das ilhas e a territorialização. </a:t>
            </a:r>
          </a:p>
        </p:txBody>
      </p:sp>
      <p:sp>
        <p:nvSpPr>
          <p:cNvPr id="44" name="Retângulo arredondado 43"/>
          <p:cNvSpPr/>
          <p:nvPr/>
        </p:nvSpPr>
        <p:spPr>
          <a:xfrm>
            <a:off x="273268" y="3799243"/>
            <a:ext cx="11372194" cy="5081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7 - </a:t>
            </a:r>
            <a:r>
              <a:rPr lang="pt-PT" dirty="0">
                <a:solidFill>
                  <a:schemeClr val="tx1"/>
                </a:solidFill>
              </a:rPr>
              <a:t>A consideração dos compromissos vertidos nos Planos Estratégicos Municipais de Desenvolvimento Sustentável, </a:t>
            </a:r>
            <a:r>
              <a:rPr lang="pt-PT" b="1" dirty="0">
                <a:solidFill>
                  <a:schemeClr val="tx1"/>
                </a:solidFill>
              </a:rPr>
              <a:t>ou seja, uma abordagem </a:t>
            </a:r>
            <a:r>
              <a:rPr lang="pt-PT" b="1" i="1" dirty="0" err="1">
                <a:solidFill>
                  <a:schemeClr val="tx1"/>
                </a:solidFill>
              </a:rPr>
              <a:t>bottom-up</a:t>
            </a:r>
            <a:r>
              <a:rPr lang="pt-PT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Retângulo arredondado 44"/>
          <p:cNvSpPr/>
          <p:nvPr/>
        </p:nvSpPr>
        <p:spPr>
          <a:xfrm>
            <a:off x="273268" y="4355975"/>
            <a:ext cx="11372194" cy="3957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8 - A sincronização do PEDS, </a:t>
            </a:r>
            <a:r>
              <a:rPr lang="pt-PT" dirty="0">
                <a:solidFill>
                  <a:schemeClr val="tx1"/>
                </a:solidFill>
              </a:rPr>
              <a:t>dos principais planos estratégicos setoriais e dos planos de desenvolvimento regional.   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73268" y="4827999"/>
            <a:ext cx="11372194" cy="3807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9 - </a:t>
            </a:r>
            <a:r>
              <a:rPr lang="pt-PT" dirty="0">
                <a:solidFill>
                  <a:schemeClr val="tx1"/>
                </a:solidFill>
              </a:rPr>
              <a:t>A Avaliação Ambiental Estratégica </a:t>
            </a:r>
            <a:r>
              <a:rPr lang="pt-PT" b="1" dirty="0">
                <a:solidFill>
                  <a:schemeClr val="tx1"/>
                </a:solidFill>
              </a:rPr>
              <a:t>e assim e a sustentabilidade ambiental.</a:t>
            </a:r>
          </a:p>
        </p:txBody>
      </p:sp>
      <p:sp>
        <p:nvSpPr>
          <p:cNvPr id="47" name="Retângulo arredondado 46"/>
          <p:cNvSpPr/>
          <p:nvPr/>
        </p:nvSpPr>
        <p:spPr>
          <a:xfrm>
            <a:off x="273268" y="5279900"/>
            <a:ext cx="11372194" cy="3551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 10-A abordagem da gestão dos riscos de forma transversal </a:t>
            </a:r>
            <a:r>
              <a:rPr lang="pt-PT" dirty="0">
                <a:solidFill>
                  <a:schemeClr val="tx1"/>
                </a:solidFill>
              </a:rPr>
              <a:t>na elaboração do PEDS II e dos Planos Estratégicos Setoriais</a:t>
            </a:r>
          </a:p>
        </p:txBody>
      </p:sp>
      <p:sp>
        <p:nvSpPr>
          <p:cNvPr id="48" name="Retângulo arredondado 47"/>
          <p:cNvSpPr/>
          <p:nvPr/>
        </p:nvSpPr>
        <p:spPr>
          <a:xfrm>
            <a:off x="273268" y="5712030"/>
            <a:ext cx="11372194" cy="5872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11 - A valorização de ativos como </a:t>
            </a:r>
            <a:r>
              <a:rPr lang="pt-PT" dirty="0">
                <a:solidFill>
                  <a:schemeClr val="tx1"/>
                </a:solidFill>
              </a:rPr>
              <a:t>Cidade Velha património da humanidade, Morna, Cesária Évora, Reservas da Biosfera, o desporto e ativos territoriais.</a:t>
            </a: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04" y="127976"/>
            <a:ext cx="1564731" cy="755472"/>
          </a:xfrm>
          <a:prstGeom prst="rect">
            <a:avLst/>
          </a:prstGeom>
        </p:spPr>
      </p:pic>
      <p:sp>
        <p:nvSpPr>
          <p:cNvPr id="19" name="Retângulo arredondado 18"/>
          <p:cNvSpPr/>
          <p:nvPr/>
        </p:nvSpPr>
        <p:spPr>
          <a:xfrm>
            <a:off x="314833" y="2254709"/>
            <a:ext cx="11372194" cy="3957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4 - A Centralidade da Diáspora Cabo-verdiana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264036" y="6360277"/>
            <a:ext cx="11372194" cy="39570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12 - A Qualidade e a Propriedade Intelectual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1026521"/>
            <a:ext cx="5390968" cy="5399660"/>
          </a:xfrm>
          <a:prstGeom prst="rect">
            <a:avLst/>
          </a:prstGeom>
        </p:spPr>
      </p:pic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5116" y="12086"/>
            <a:ext cx="12126884" cy="1743142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Open Sans Condensed" panose="020B0806030504020204"/>
              </a:rPr>
              <a:t>Referências do PEDS II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7654" y="1392898"/>
            <a:ext cx="11718119" cy="534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>
                <a:ea typeface="Calibri" panose="020F0502020204030204" pitchFamily="34" charset="0"/>
                <a:cs typeface="Times New Roman" panose="02020603050405020304" pitchFamily="18" charset="0"/>
              </a:rPr>
              <a:t>Programa do Governo da Xª Legislatura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>
                <a:ea typeface="Calibri" panose="020F0502020204030204" pitchFamily="34" charset="0"/>
                <a:cs typeface="Times New Roman" panose="02020603050405020304" pitchFamily="18" charset="0"/>
              </a:rPr>
              <a:t>Agenda Estratégica de Desenvolvimento Sustentável de Cabo Verde (Cabo Verde, Ambição 2030)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>
                <a:ea typeface="Calibri" panose="020F0502020204030204" pitchFamily="34" charset="0"/>
                <a:cs typeface="Times New Roman" panose="02020603050405020304" pitchFamily="18" charset="0"/>
              </a:rPr>
              <a:t>Planos Estratégicos Municipais de Desenvolvimento Sustentável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>
                <a:ea typeface="Calibri" panose="020F0502020204030204" pitchFamily="34" charset="0"/>
                <a:cs typeface="Times New Roman" panose="02020603050405020304" pitchFamily="18" charset="0"/>
              </a:rPr>
              <a:t>Avaliação «Não deixar ninguém para trás»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>
                <a:ea typeface="Calibri" panose="020F0502020204030204" pitchFamily="34" charset="0"/>
                <a:cs typeface="Times New Roman" panose="02020603050405020304" pitchFamily="18" charset="0"/>
              </a:rPr>
              <a:t>Relatório Voluntário Nacional sobre a Implementação da Agenda 2030 – Cabo Verde VNR 2021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>
                <a:ea typeface="Calibri" panose="020F0502020204030204" pitchFamily="34" charset="0"/>
                <a:cs typeface="Times New Roman" panose="02020603050405020304" pitchFamily="18" charset="0"/>
              </a:rPr>
              <a:t>2ª Contribuição Nacional Determinada sobre as Mudanças Climáticas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>
                <a:ea typeface="Calibri" panose="020F0502020204030204" pitchFamily="34" charset="0"/>
                <a:cs typeface="Times New Roman" panose="02020603050405020304" pitchFamily="18" charset="0"/>
              </a:rPr>
              <a:t>Plano Operacional do Turismo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>
                <a:ea typeface="Calibri" panose="020F0502020204030204" pitchFamily="34" charset="0"/>
                <a:cs typeface="Times New Roman" panose="02020603050405020304" pitchFamily="18" charset="0"/>
              </a:rPr>
              <a:t>Plano Nacional de Igualdade de Género 2021-2025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b="1" dirty="0">
                <a:ea typeface="Calibri" panose="020F0502020204030204" pitchFamily="34" charset="0"/>
                <a:cs typeface="Times New Roman" panose="02020603050405020304" pitchFamily="18" charset="0"/>
              </a:rPr>
              <a:t>Plano Diretor do Setor Elétrico e Carta de Política de Mobilidade Elétrica e PA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/>
              <a:t>Carta de Política para Economia Azul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/>
              <a:t>Quadro Estratégico Unificado Economia Azul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/>
              <a:t>Plano Nacional de Investimento para Economia Azul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/>
              <a:t>Programa de Promoção Economia Azul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700" dirty="0"/>
              <a:t>Plano da Zona Económica Especial em São Vicente</a:t>
            </a:r>
            <a:endParaRPr lang="pt-PT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44873" y="3431821"/>
            <a:ext cx="3846134" cy="343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NOVAS ACÇÕES ORIENTADORAS </a:t>
            </a:r>
            <a:endParaRPr lang="pt-P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Perfil de especialização ilhas</a:t>
            </a:r>
            <a:endParaRPr lang="pt-P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Gestão de riscos e planeamento estratégico</a:t>
            </a:r>
            <a:endParaRPr lang="pt-P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Valorização dos ativos</a:t>
            </a:r>
            <a:endParaRPr lang="pt-P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P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Necessidades e direitos por ciclo de vida</a:t>
            </a:r>
            <a:endParaRPr lang="pt-P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P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Competitividade fiscal</a:t>
            </a:r>
            <a:endParaRPr lang="pt-P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 e desenvolvimento</a:t>
            </a:r>
            <a:endParaRPr lang="pt-P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Comunidades da diáspora</a:t>
            </a:r>
            <a:endParaRPr lang="pt-P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08066" y="147779"/>
            <a:ext cx="12300066" cy="1555531"/>
            <a:chOff x="-1" y="-432449"/>
            <a:chExt cx="12300066" cy="1642920"/>
          </a:xfrm>
        </p:grpSpPr>
        <p:sp>
          <p:nvSpPr>
            <p:cNvPr id="12" name="Retângulo 11"/>
            <p:cNvSpPr/>
            <p:nvPr/>
          </p:nvSpPr>
          <p:spPr>
            <a:xfrm>
              <a:off x="108065" y="-432449"/>
              <a:ext cx="12192000" cy="1154944"/>
            </a:xfrm>
            <a:prstGeom prst="rect">
              <a:avLst/>
            </a:prstGeom>
            <a:solidFill>
              <a:srgbClr val="162F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-296546"/>
              <a:ext cx="12192000" cy="812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600" dirty="0">
                  <a:solidFill>
                    <a:schemeClr val="bg1"/>
                  </a:solidFill>
                  <a:latin typeface="DIN Condensed Bold" charset="0"/>
                </a:rPr>
                <a:t>					</a:t>
              </a:r>
              <a:r>
                <a:rPr lang="pt-PT" sz="4400" b="1" dirty="0">
                  <a:solidFill>
                    <a:schemeClr val="bg1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REFERÊNCIAS</a:t>
              </a:r>
              <a:endParaRPr lang="pt-PT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73850"/>
              <a:ext cx="1260390" cy="128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8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" y="5796"/>
            <a:ext cx="12187767" cy="686144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349069"/>
              </p:ext>
            </p:extLst>
          </p:nvPr>
        </p:nvGraphicFramePr>
        <p:xfrm>
          <a:off x="914400" y="556279"/>
          <a:ext cx="8625840" cy="561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7"/>
          <p:cNvSpPr/>
          <p:nvPr/>
        </p:nvSpPr>
        <p:spPr>
          <a:xfrm>
            <a:off x="9748519" y="1114505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i="1" dirty="0"/>
              <a:t>19/01/2022</a:t>
            </a:r>
            <a:endParaRPr lang="pt-PT" sz="4400" b="1" dirty="0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810750" y="3008111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8 Fevereiro 2022</a:t>
            </a:r>
            <a:endParaRPr lang="pt-PT" sz="3600" b="1" dirty="0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810750" y="4963092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prstClr val="white"/>
                </a:solidFill>
              </a:rPr>
              <a:t>½ </a:t>
            </a:r>
            <a:r>
              <a:rPr lang="pt-PT" sz="3200" b="1" dirty="0" err="1">
                <a:solidFill>
                  <a:prstClr val="white"/>
                </a:solidFill>
              </a:rPr>
              <a:t>Fev</a:t>
            </a:r>
            <a:r>
              <a:rPr lang="pt-PT" sz="3200" b="1" dirty="0">
                <a:solidFill>
                  <a:prstClr val="white"/>
                </a:solidFill>
              </a:rPr>
              <a:t> 2022</a:t>
            </a:r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PEDS 2017 - 2021</a:t>
            </a:r>
          </a:p>
        </p:txBody>
      </p:sp>
      <p:sp>
        <p:nvSpPr>
          <p:cNvPr id="25" name="Marcador de Posição do Número do Diapositivo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ángulo redondeado 8"/>
          <p:cNvSpPr/>
          <p:nvPr/>
        </p:nvSpPr>
        <p:spPr>
          <a:xfrm>
            <a:off x="1527716" y="11896"/>
            <a:ext cx="9022295" cy="594217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ROTEIRO   - GRANDES MARCOS</a:t>
            </a:r>
            <a:endParaRPr lang="pt-BR" sz="40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1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" y="5796"/>
            <a:ext cx="12187767" cy="686144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5752607"/>
              </p:ext>
            </p:extLst>
          </p:nvPr>
        </p:nvGraphicFramePr>
        <p:xfrm>
          <a:off x="914400" y="916499"/>
          <a:ext cx="8625840" cy="561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7"/>
          <p:cNvSpPr/>
          <p:nvPr/>
        </p:nvSpPr>
        <p:spPr>
          <a:xfrm>
            <a:off x="9810750" y="1020488"/>
            <a:ext cx="2286000" cy="84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 dirty="0">
              <a:solidFill>
                <a:prstClr val="white"/>
              </a:solidFill>
            </a:endParaRPr>
          </a:p>
          <a:p>
            <a:pPr algn="ctr"/>
            <a:endParaRPr lang="pt-PT" sz="2000" b="1" dirty="0">
              <a:solidFill>
                <a:prstClr val="white"/>
              </a:solidFill>
            </a:endParaRPr>
          </a:p>
          <a:p>
            <a:pPr algn="ctr"/>
            <a:r>
              <a:rPr lang="pt-PT" sz="2400" b="1" dirty="0">
                <a:solidFill>
                  <a:prstClr val="white"/>
                </a:solidFill>
              </a:rPr>
              <a:t>Março- Maio 2022</a:t>
            </a:r>
            <a:endParaRPr lang="pt-PT" sz="3200" b="1" dirty="0">
              <a:solidFill>
                <a:prstClr val="white"/>
              </a:solidFill>
            </a:endParaRPr>
          </a:p>
          <a:p>
            <a:pPr algn="ctr"/>
            <a:endParaRPr lang="pt-PT" sz="4400" b="1" dirty="0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810750" y="2119795"/>
            <a:ext cx="2286000" cy="734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prstClr val="white"/>
                </a:solidFill>
              </a:rPr>
              <a:t>Março- Maio 2022</a:t>
            </a:r>
            <a:endParaRPr lang="pt-PT" sz="3200" b="1" dirty="0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810749" y="3153562"/>
            <a:ext cx="2286001" cy="6829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prstClr val="white"/>
                </a:solidFill>
              </a:rPr>
              <a:t>Junho 2022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9810750" y="4142187"/>
            <a:ext cx="2286000" cy="6814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prstClr val="white"/>
                </a:solidFill>
              </a:rPr>
              <a:t>Junho 2022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810750" y="5212473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prstClr val="white"/>
                </a:solidFill>
              </a:rPr>
              <a:t>Outubro 2022</a:t>
            </a:r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PEDS 2017 - 2021</a:t>
            </a:r>
          </a:p>
        </p:txBody>
      </p:sp>
      <p:sp>
        <p:nvSpPr>
          <p:cNvPr id="25" name="Marcador de Posição do Número do Diapositivo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ángulo redondeado 8"/>
          <p:cNvSpPr/>
          <p:nvPr/>
        </p:nvSpPr>
        <p:spPr>
          <a:xfrm>
            <a:off x="1527716" y="11896"/>
            <a:ext cx="9022295" cy="594217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ROTEIRO   - GRANDES MARCOS</a:t>
            </a:r>
            <a:endParaRPr lang="pt-BR" sz="40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39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34307</TotalTime>
  <Words>1569</Words>
  <Application>Microsoft Office PowerPoint</Application>
  <PresentationFormat>Ecrã Panorâmico</PresentationFormat>
  <Paragraphs>214</Paragraphs>
  <Slides>17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DIN Condensed Bold</vt:lpstr>
      <vt:lpstr>Helvetica</vt:lpstr>
      <vt:lpstr>Open Sans</vt:lpstr>
      <vt:lpstr>Open Sans Condensed</vt:lpstr>
      <vt:lpstr>Source Sans Pro</vt:lpstr>
      <vt:lpstr>Times New Roman</vt:lpstr>
      <vt:lpstr>Wingdings</vt:lpstr>
      <vt:lpstr>Tema do Office</vt:lpstr>
      <vt:lpstr>Ciclo Planificação e Orçamentação em Cabo Verde: Quadro legal e ferramentas do processo de planificação e orçamentação </vt:lpstr>
      <vt:lpstr> O PEDS 2017-2021 CHEGOU AO FIM…</vt:lpstr>
      <vt:lpstr> O PEDS 2017-2021 CHEGOU AO FIM…</vt:lpstr>
      <vt:lpstr>Referências do PEDS II</vt:lpstr>
      <vt:lpstr>Referências do PEDS II</vt:lpstr>
      <vt:lpstr>GRANDES MARCAS</vt:lpstr>
      <vt:lpstr>Referências do PEDS II</vt:lpstr>
      <vt:lpstr>Apresentação do PowerPoint</vt:lpstr>
      <vt:lpstr>Apresentação do PowerPoint</vt:lpstr>
      <vt:lpstr>Apresentação do PowerPoint</vt:lpstr>
      <vt:lpstr> Orçamentação e Planificação</vt:lpstr>
      <vt:lpstr>8 PRINCIPAIS DESAFIOS DO PEDS II</vt:lpstr>
      <vt:lpstr>1º - ERRADICAÇÃO DA POBREZA EXTREMA E REDUÇÃO DA POBREZA ABSOLUTA</vt:lpstr>
      <vt:lpstr>Apresentação do PowerPoint</vt:lpstr>
      <vt:lpstr>Apresentação do PowerPoint</vt:lpstr>
      <vt:lpstr>Apresentação do PowerPoint</vt:lpstr>
      <vt:lpstr>OBRIGADO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Faça clique para adicionar título</dc:title>
  <dc:creator>MFP / GMF - Valdyr Barros Ramos</dc:creator>
  <cp:lastModifiedBy>Graca Sanches</cp:lastModifiedBy>
  <cp:revision>173</cp:revision>
  <dcterms:created xsi:type="dcterms:W3CDTF">2017-01-23T11:53:20Z</dcterms:created>
  <dcterms:modified xsi:type="dcterms:W3CDTF">2022-05-02T09:21:21Z</dcterms:modified>
</cp:coreProperties>
</file>